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2" r:id="rId7"/>
    <p:sldId id="263" r:id="rId8"/>
    <p:sldId id="265" r:id="rId9"/>
    <p:sldId id="264" r:id="rId10"/>
    <p:sldId id="261" r:id="rId11"/>
    <p:sldId id="266" r:id="rId12"/>
    <p:sldId id="268" r:id="rId13"/>
    <p:sldId id="269" r:id="rId14"/>
    <p:sldId id="2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016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3" autoAdjust="0"/>
    <p:restoredTop sz="94624" autoAdjust="0"/>
  </p:normalViewPr>
  <p:slideViewPr>
    <p:cSldViewPr>
      <p:cViewPr>
        <p:scale>
          <a:sx n="75" d="100"/>
          <a:sy n="75" d="100"/>
        </p:scale>
        <p:origin x="-1218"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4BC13F-2B60-4417-A2C2-8335698FD8E8}" type="datetimeFigureOut">
              <a:rPr lang="en-US" smtClean="0"/>
              <a:pPr/>
              <a:t>6/27/2012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E52DA-4ACD-4CCB-A265-F0C53BBBD93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4BC13F-2B60-4417-A2C2-8335698FD8E8}" type="datetimeFigureOut">
              <a:rPr lang="en-US" smtClean="0"/>
              <a:pPr/>
              <a:t>6/27/2012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E52DA-4ACD-4CCB-A265-F0C53BBBD9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4BC13F-2B60-4417-A2C2-8335698FD8E8}" type="datetimeFigureOut">
              <a:rPr lang="en-US" smtClean="0"/>
              <a:pPr/>
              <a:t>6/27/2012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E52DA-4ACD-4CCB-A265-F0C53BBBD9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4BC13F-2B60-4417-A2C2-8335698FD8E8}" type="datetimeFigureOut">
              <a:rPr lang="en-US" smtClean="0"/>
              <a:pPr/>
              <a:t>6/27/2012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E52DA-4ACD-4CCB-A265-F0C53BBBD93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4BC13F-2B60-4417-A2C2-8335698FD8E8}" type="datetimeFigureOut">
              <a:rPr lang="en-US" smtClean="0"/>
              <a:pPr/>
              <a:t>6/27/2012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E52DA-4ACD-4CCB-A265-F0C53BBBD93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4BC13F-2B60-4417-A2C2-8335698FD8E8}" type="datetimeFigureOut">
              <a:rPr lang="en-US" smtClean="0"/>
              <a:pPr/>
              <a:t>6/27/2012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E52DA-4ACD-4CCB-A265-F0C53BBBD9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4BC13F-2B60-4417-A2C2-8335698FD8E8}" type="datetimeFigureOut">
              <a:rPr lang="en-US" smtClean="0"/>
              <a:pPr/>
              <a:t>6/27/2012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5E52DA-4ACD-4CCB-A265-F0C53BBBD9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4BC13F-2B60-4417-A2C2-8335698FD8E8}" type="datetimeFigureOut">
              <a:rPr lang="en-US" smtClean="0"/>
              <a:pPr/>
              <a:t>6/27/2012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5E52DA-4ACD-4CCB-A265-F0C53BBBD9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4BC13F-2B60-4417-A2C2-8335698FD8E8}" type="datetimeFigureOut">
              <a:rPr lang="en-US" smtClean="0"/>
              <a:pPr/>
              <a:t>6/27/2012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5E52DA-4ACD-4CCB-A265-F0C53BBBD9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4BC13F-2B60-4417-A2C2-8335698FD8E8}" type="datetimeFigureOut">
              <a:rPr lang="en-US" smtClean="0"/>
              <a:pPr/>
              <a:t>6/27/2012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E52DA-4ACD-4CCB-A265-F0C53BBBD9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4BC13F-2B60-4417-A2C2-8335698FD8E8}" type="datetimeFigureOut">
              <a:rPr lang="en-US" smtClean="0"/>
              <a:pPr/>
              <a:t>6/27/2012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E52DA-4ACD-4CCB-A265-F0C53BBBD93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4BC13F-2B60-4417-A2C2-8335698FD8E8}" type="datetimeFigureOut">
              <a:rPr lang="en-US" smtClean="0"/>
              <a:pPr/>
              <a:t>6/27/2012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5E52DA-4ACD-4CCB-A265-F0C53BBBD9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14.xml.rels><?xml version="1.0" encoding="UTF-8" standalone="yes"?>
<Relationships xmlns="http://schemas.openxmlformats.org/package/2006/relationships"><Relationship Id="rId8" Type="http://schemas.openxmlformats.org/officeDocument/2006/relationships/hyperlink" Target="http://www.planetayurveda.com/shilajit.htm" TargetMode="External"/><Relationship Id="rId3" Type="http://schemas.openxmlformats.org/officeDocument/2006/relationships/hyperlink" Target="http://www.ccnow.com/cgi-local/cart.cgi?planet5_KHC3783_http://www.planetayurveda.com/products.htm" TargetMode="External"/><Relationship Id="rId7" Type="http://schemas.openxmlformats.org/officeDocument/2006/relationships/hyperlink" Target="http://www.planetayurveda.com/" TargetMode="External"/><Relationship Id="rId12"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www.ccnow.com/cgi-local/cart.cgi?planet5_KHC3786_http://www.planetayurveda.com/products.htm" TargetMode="External"/><Relationship Id="rId11" Type="http://schemas.openxmlformats.org/officeDocument/2006/relationships/image" Target="../media/image11.jpeg"/><Relationship Id="rId5" Type="http://schemas.openxmlformats.org/officeDocument/2006/relationships/hyperlink" Target="http://www.ccnow.com/cgi-local/cart.cgi?planet5_KHC3785_http://www.planetayurveda.com/products.htm" TargetMode="External"/><Relationship Id="rId10" Type="http://schemas.openxmlformats.org/officeDocument/2006/relationships/hyperlink" Target="http://http/www.krishnaherbals.com/shilajit-capsules.html" TargetMode="External"/><Relationship Id="rId4" Type="http://schemas.openxmlformats.org/officeDocument/2006/relationships/hyperlink" Target="http://www.ccnow.com/cgi-local/cart.cgi?planet5_KHC3784_http://www.planetayurveda.com/products.htm" TargetMode="External"/><Relationship Id="rId9" Type="http://schemas.openxmlformats.org/officeDocument/2006/relationships/hyperlink" Target="http://www.krishnaherbal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3.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3.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lanetayurveda.jpg"/>
          <p:cNvPicPr>
            <a:picLocks noChangeAspect="1"/>
          </p:cNvPicPr>
          <p:nvPr/>
        </p:nvPicPr>
        <p:blipFill>
          <a:blip r:embed="rId2">
            <a:lum bright="70000" contrast="-70000"/>
          </a:blip>
          <a:stretch>
            <a:fillRect/>
          </a:stretch>
        </p:blipFill>
        <p:spPr>
          <a:xfrm>
            <a:off x="1219200" y="1781862"/>
            <a:ext cx="6462301" cy="5092292"/>
          </a:xfrm>
          <a:prstGeom prst="rect">
            <a:avLst/>
          </a:prstGeom>
        </p:spPr>
      </p:pic>
      <p:pic>
        <p:nvPicPr>
          <p:cNvPr id="7" name="Picture 2"/>
          <p:cNvPicPr>
            <a:picLocks noChangeAspect="1" noChangeArrowheads="1"/>
          </p:cNvPicPr>
          <p:nvPr/>
        </p:nvPicPr>
        <p:blipFill>
          <a:blip r:embed="rId3"/>
          <a:srcRect/>
          <a:stretch>
            <a:fillRect/>
          </a:stretch>
        </p:blipFill>
        <p:spPr bwMode="auto">
          <a:xfrm>
            <a:off x="0" y="0"/>
            <a:ext cx="9144000" cy="2301637"/>
          </a:xfrm>
          <a:prstGeom prst="rect">
            <a:avLst/>
          </a:prstGeom>
          <a:noFill/>
          <a:ln w="9525">
            <a:noFill/>
            <a:miter lim="800000"/>
            <a:headEnd/>
            <a:tailEnd/>
          </a:ln>
          <a:effectLst/>
        </p:spPr>
      </p:pic>
      <p:pic>
        <p:nvPicPr>
          <p:cNvPr id="10" name="Picture 3"/>
          <p:cNvPicPr>
            <a:picLocks noChangeAspect="1" noChangeArrowheads="1"/>
          </p:cNvPicPr>
          <p:nvPr/>
        </p:nvPicPr>
        <p:blipFill>
          <a:blip r:embed="rId4"/>
          <a:srcRect/>
          <a:stretch>
            <a:fillRect/>
          </a:stretch>
        </p:blipFill>
        <p:spPr bwMode="auto">
          <a:xfrm>
            <a:off x="7848600" y="2362200"/>
            <a:ext cx="838200" cy="619539"/>
          </a:xfrm>
          <a:prstGeom prst="rect">
            <a:avLst/>
          </a:prstGeom>
          <a:noFill/>
          <a:ln w="9525">
            <a:noFill/>
            <a:miter lim="800000"/>
            <a:headEnd/>
            <a:tailEnd/>
          </a:ln>
          <a:effectLst/>
        </p:spPr>
      </p:pic>
      <p:sp>
        <p:nvSpPr>
          <p:cNvPr id="17" name="TextBox 16"/>
          <p:cNvSpPr txBox="1"/>
          <p:nvPr/>
        </p:nvSpPr>
        <p:spPr>
          <a:xfrm>
            <a:off x="3657600" y="2438400"/>
            <a:ext cx="4495800" cy="1015663"/>
          </a:xfrm>
          <a:prstGeom prst="rect">
            <a:avLst/>
          </a:prstGeom>
          <a:noFill/>
        </p:spPr>
        <p:txBody>
          <a:bodyPr wrap="square" rtlCol="0">
            <a:spAutoFit/>
          </a:bodyPr>
          <a:lstStyle/>
          <a:p>
            <a:r>
              <a:rPr lang="en-US"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PLANET AYURVEDA</a:t>
            </a:r>
          </a:p>
          <a:p>
            <a:r>
              <a:rPr lang="en-US" sz="3000" b="1" dirty="0" smtClean="0">
                <a:ln w="1905"/>
                <a:solidFill>
                  <a:schemeClr val="accent6">
                    <a:lumMod val="75000"/>
                  </a:schemeClr>
                </a:solidFill>
                <a:effectLst>
                  <a:innerShdw blurRad="69850" dist="43180" dir="5400000">
                    <a:srgbClr val="000000">
                      <a:alpha val="65000"/>
                    </a:srgbClr>
                  </a:innerShdw>
                </a:effectLst>
                <a:latin typeface="Arial Black" pitchFamily="34" charset="0"/>
              </a:rPr>
              <a:t>           </a:t>
            </a:r>
            <a:endParaRPr lang="en-US" sz="2800" b="1" dirty="0">
              <a:latin typeface="Nyala" pitchFamily="2" charset="0"/>
            </a:endParaRPr>
          </a:p>
        </p:txBody>
      </p:sp>
      <p:pic>
        <p:nvPicPr>
          <p:cNvPr id="18" name="Picture 17" descr="Shilajit in mother Rock.jpg"/>
          <p:cNvPicPr>
            <a:picLocks noChangeAspect="1"/>
          </p:cNvPicPr>
          <p:nvPr/>
        </p:nvPicPr>
        <p:blipFill>
          <a:blip r:embed="rId5" cstate="print"/>
          <a:stretch>
            <a:fillRect/>
          </a:stretch>
        </p:blipFill>
        <p:spPr>
          <a:xfrm>
            <a:off x="449081" y="2590800"/>
            <a:ext cx="2294119" cy="16144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9" name="Picture 18" descr="shilajit_capsules.jpg"/>
          <p:cNvPicPr>
            <a:picLocks noChangeAspect="1"/>
          </p:cNvPicPr>
          <p:nvPr/>
        </p:nvPicPr>
        <p:blipFill>
          <a:blip r:embed="rId6"/>
          <a:stretch>
            <a:fillRect/>
          </a:stretch>
        </p:blipFill>
        <p:spPr>
          <a:xfrm>
            <a:off x="7086599" y="3571458"/>
            <a:ext cx="1676401" cy="3134141"/>
          </a:xfrm>
          <a:prstGeom prst="rect">
            <a:avLst/>
          </a:prstGeom>
        </p:spPr>
      </p:pic>
      <p:sp>
        <p:nvSpPr>
          <p:cNvPr id="22" name="Rectangle 21"/>
          <p:cNvSpPr/>
          <p:nvPr/>
        </p:nvSpPr>
        <p:spPr>
          <a:xfrm>
            <a:off x="3276600" y="2819400"/>
            <a:ext cx="4953001" cy="523220"/>
          </a:xfrm>
          <a:prstGeom prst="rect">
            <a:avLst/>
          </a:prstGeom>
          <a:noFill/>
        </p:spPr>
        <p:txBody>
          <a:bodyPr wrap="square" lIns="91440" tIns="45720" rIns="91440" bIns="45720">
            <a:spAutoFit/>
          </a:bodyPr>
          <a:lstStyle/>
          <a:p>
            <a:pPr algn="ct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dobe Gothic Std B" pitchFamily="34" charset="-128"/>
                <a:ea typeface="Adobe Gothic Std B" pitchFamily="34" charset="-128"/>
              </a:rPr>
              <a:t>           </a:t>
            </a: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Kozuka Gothic Pr6N M" pitchFamily="34" charset="-128"/>
              </a:rPr>
              <a:t>SHILAJIT CAPSULES</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Kozuka Gothic Pr6N M" pitchFamily="34" charset="-128"/>
            </a:endParaRPr>
          </a:p>
        </p:txBody>
      </p:sp>
      <p:sp>
        <p:nvSpPr>
          <p:cNvPr id="23" name="TextBox 22"/>
          <p:cNvSpPr txBox="1"/>
          <p:nvPr/>
        </p:nvSpPr>
        <p:spPr>
          <a:xfrm>
            <a:off x="3352800" y="3733800"/>
            <a:ext cx="3124200" cy="3323987"/>
          </a:xfrm>
          <a:prstGeom prst="rect">
            <a:avLst/>
          </a:prstGeom>
          <a:noFill/>
        </p:spPr>
        <p:txBody>
          <a:bodyPr wrap="square" rtlCol="0">
            <a:spAutoFit/>
          </a:bodyPr>
          <a:lstStyle/>
          <a:p>
            <a:r>
              <a:rPr lang="en-US" sz="1600" dirty="0" smtClean="0">
                <a:solidFill>
                  <a:srgbClr val="3D016F"/>
                </a:solidFill>
              </a:rPr>
              <a:t>Anti Ageing</a:t>
            </a:r>
          </a:p>
          <a:p>
            <a:r>
              <a:rPr lang="en-US" sz="1600" dirty="0" smtClean="0">
                <a:solidFill>
                  <a:srgbClr val="3D016F"/>
                </a:solidFill>
              </a:rPr>
              <a:t>Anti Diabetes</a:t>
            </a:r>
          </a:p>
          <a:p>
            <a:r>
              <a:rPr lang="en-US" sz="1600" dirty="0" smtClean="0">
                <a:solidFill>
                  <a:srgbClr val="3D016F"/>
                </a:solidFill>
              </a:rPr>
              <a:t>Anti Asthmatic</a:t>
            </a:r>
          </a:p>
          <a:p>
            <a:r>
              <a:rPr lang="en-US" sz="1600" dirty="0" smtClean="0">
                <a:solidFill>
                  <a:srgbClr val="3D016F"/>
                </a:solidFill>
              </a:rPr>
              <a:t>Anti Stress </a:t>
            </a:r>
          </a:p>
          <a:p>
            <a:r>
              <a:rPr lang="en-US" sz="1600" dirty="0" smtClean="0">
                <a:solidFill>
                  <a:srgbClr val="3D016F"/>
                </a:solidFill>
              </a:rPr>
              <a:t>Anti Arthritis</a:t>
            </a:r>
          </a:p>
          <a:p>
            <a:r>
              <a:rPr lang="en-US" sz="1600" dirty="0" smtClean="0">
                <a:solidFill>
                  <a:srgbClr val="3D016F"/>
                </a:solidFill>
              </a:rPr>
              <a:t>Shilajit for Increases Immunity</a:t>
            </a:r>
          </a:p>
          <a:p>
            <a:r>
              <a:rPr lang="en-US" sz="1600" dirty="0" smtClean="0">
                <a:solidFill>
                  <a:srgbClr val="3D016F"/>
                </a:solidFill>
              </a:rPr>
              <a:t>Shilajit for Sexual Dysfunction</a:t>
            </a:r>
          </a:p>
          <a:p>
            <a:r>
              <a:rPr lang="en-US" sz="1600" dirty="0" smtClean="0">
                <a:solidFill>
                  <a:srgbClr val="3D016F"/>
                </a:solidFill>
              </a:rPr>
              <a:t>Shilajit for Improve digestion</a:t>
            </a:r>
          </a:p>
          <a:p>
            <a:r>
              <a:rPr lang="en-US" sz="1600" dirty="0" smtClean="0">
                <a:solidFill>
                  <a:srgbClr val="3D016F"/>
                </a:solidFill>
              </a:rPr>
              <a:t>Shilajit for Anemia Treatment</a:t>
            </a:r>
          </a:p>
          <a:p>
            <a:r>
              <a:rPr lang="en-US" sz="1600" dirty="0" smtClean="0">
                <a:solidFill>
                  <a:srgbClr val="3D016F"/>
                </a:solidFill>
              </a:rPr>
              <a:t>Shilajit for Epilepsy</a:t>
            </a:r>
          </a:p>
          <a:p>
            <a:r>
              <a:rPr lang="en-US" sz="1600" dirty="0" smtClean="0">
                <a:solidFill>
                  <a:srgbClr val="3D016F"/>
                </a:solidFill>
              </a:rPr>
              <a:t>Shilajit for Skin Diseases</a:t>
            </a:r>
          </a:p>
          <a:p>
            <a:r>
              <a:rPr lang="en-US" sz="1600" dirty="0" smtClean="0">
                <a:solidFill>
                  <a:srgbClr val="3D016F"/>
                </a:solidFill>
              </a:rPr>
              <a:t>Shilajit for Depression, Stress</a:t>
            </a:r>
          </a:p>
          <a:p>
            <a:endParaRPr lang="en-US" dirty="0"/>
          </a:p>
        </p:txBody>
      </p:sp>
      <p:pic>
        <p:nvPicPr>
          <p:cNvPr id="1026" name="Picture 2" descr="C:\Program Files (x86)\Microsoft Office\MEDIA\OFFICE12\LINES\BD10308_.GIF"/>
          <p:cNvPicPr>
            <a:picLocks noChangeAspect="1" noChangeArrowheads="1"/>
          </p:cNvPicPr>
          <p:nvPr/>
        </p:nvPicPr>
        <p:blipFill>
          <a:blip r:embed="rId7"/>
          <a:srcRect/>
          <a:stretch>
            <a:fillRect/>
          </a:stretch>
        </p:blipFill>
        <p:spPr bwMode="auto">
          <a:xfrm>
            <a:off x="3505200" y="3263900"/>
            <a:ext cx="5334000" cy="88900"/>
          </a:xfrm>
          <a:prstGeom prst="rect">
            <a:avLst/>
          </a:prstGeom>
          <a:noFill/>
        </p:spPr>
      </p:pic>
      <p:sp>
        <p:nvSpPr>
          <p:cNvPr id="11" name="TextBox 10"/>
          <p:cNvSpPr txBox="1"/>
          <p:nvPr/>
        </p:nvSpPr>
        <p:spPr>
          <a:xfrm>
            <a:off x="152400" y="4495800"/>
            <a:ext cx="4419600" cy="707886"/>
          </a:xfrm>
          <a:prstGeom prst="rect">
            <a:avLst/>
          </a:prstGeom>
          <a:noFill/>
        </p:spPr>
        <p:txBody>
          <a:bodyPr wrap="square" rtlCol="0">
            <a:spAutoFit/>
          </a:bodyPr>
          <a:lstStyle/>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PLANET AYURVEDA</a:t>
            </a:r>
          </a:p>
          <a:p>
            <a:r>
              <a:rPr lang="en-US" sz="2000" dirty="0" smtClean="0">
                <a:latin typeface="Adobe Gothic Std B" pitchFamily="34" charset="-128"/>
                <a:ea typeface="Adobe Gothic Std B" pitchFamily="34" charset="-128"/>
              </a:rPr>
              <a:t>   </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Kozuka Gothic Pr6N M" pitchFamily="34" charset="-128"/>
                <a:ea typeface="Kozuka Gothic Pr6N M" pitchFamily="34" charset="-128"/>
              </a:rPr>
              <a:t>SHILAJIT CAPSULES</a:t>
            </a:r>
            <a:endParaRPr lang="en-US" dirty="0" smtClean="0">
              <a:latin typeface="Adobe Gothic Std B" pitchFamily="34" charset="-128"/>
              <a:ea typeface="Adobe Gothic Std B" pitchFamily="34" charset="-128"/>
            </a:endParaRPr>
          </a:p>
        </p:txBody>
      </p:sp>
      <p:sp>
        <p:nvSpPr>
          <p:cNvPr id="13" name="TextBox 12"/>
          <p:cNvSpPr txBox="1"/>
          <p:nvPr/>
        </p:nvSpPr>
        <p:spPr>
          <a:xfrm>
            <a:off x="3352800" y="3352800"/>
            <a:ext cx="3733800" cy="400110"/>
          </a:xfrm>
          <a:prstGeom prst="rect">
            <a:avLst/>
          </a:prstGeom>
          <a:noFill/>
        </p:spPr>
        <p:txBody>
          <a:bodyPr wrap="square" rtlCol="0">
            <a:spAutoFit/>
          </a:bodyPr>
          <a:lstStyle/>
          <a:p>
            <a:r>
              <a:rPr lang="en-US" sz="2000" b="1" u="sng" dirty="0" smtClean="0">
                <a:latin typeface="+mj-lt"/>
              </a:rPr>
              <a:t>Healing Properties of Shilajit</a:t>
            </a:r>
            <a:endParaRPr lang="en-US" sz="2000" b="1" u="sng" dirty="0">
              <a:latin typeface="+mj-lt"/>
            </a:endParaRPr>
          </a:p>
        </p:txBody>
      </p:sp>
      <p:sp>
        <p:nvSpPr>
          <p:cNvPr id="14" name="TextBox 13"/>
          <p:cNvSpPr txBox="1"/>
          <p:nvPr/>
        </p:nvSpPr>
        <p:spPr>
          <a:xfrm>
            <a:off x="76200" y="5105400"/>
            <a:ext cx="3200400" cy="646331"/>
          </a:xfrm>
          <a:prstGeom prst="rect">
            <a:avLst/>
          </a:prstGeom>
          <a:noFill/>
        </p:spPr>
        <p:txBody>
          <a:bodyPr wrap="square" rtlCol="0">
            <a:spAutoFit/>
          </a:bodyPr>
          <a:lstStyle/>
          <a:p>
            <a:r>
              <a:rPr lang="en-US" dirty="0" smtClean="0"/>
              <a:t>( Nature’s Best </a:t>
            </a:r>
            <a:r>
              <a:rPr lang="en-US" dirty="0" err="1" smtClean="0"/>
              <a:t>Herbo</a:t>
            </a:r>
            <a:r>
              <a:rPr lang="en-US" dirty="0" smtClean="0"/>
              <a:t>-Mineral )</a:t>
            </a:r>
          </a:p>
          <a:p>
            <a:endParaRPr lang="en-US" dirty="0"/>
          </a:p>
        </p:txBody>
      </p:sp>
    </p:spTree>
  </p:cSld>
  <p:clrMapOvr>
    <a:masterClrMapping/>
  </p:clrMapOvr>
  <p:transition advClick="0" advTm="30000">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lanetayurveda.jpg"/>
          <p:cNvPicPr>
            <a:picLocks noChangeAspect="1"/>
          </p:cNvPicPr>
          <p:nvPr/>
        </p:nvPicPr>
        <p:blipFill>
          <a:blip r:embed="rId2">
            <a:lum bright="70000" contrast="-70000"/>
          </a:blip>
          <a:stretch>
            <a:fillRect/>
          </a:stretch>
        </p:blipFill>
        <p:spPr>
          <a:xfrm>
            <a:off x="1219200" y="1781862"/>
            <a:ext cx="6462301" cy="5092292"/>
          </a:xfrm>
          <a:prstGeom prst="rect">
            <a:avLst/>
          </a:prstGeom>
        </p:spPr>
      </p:pic>
      <p:sp>
        <p:nvSpPr>
          <p:cNvPr id="2" name="TextBox 1"/>
          <p:cNvSpPr txBox="1"/>
          <p:nvPr/>
        </p:nvSpPr>
        <p:spPr>
          <a:xfrm>
            <a:off x="76200" y="3462278"/>
            <a:ext cx="9067800" cy="3693319"/>
          </a:xfrm>
          <a:prstGeom prst="rect">
            <a:avLst/>
          </a:prstGeom>
          <a:noFill/>
        </p:spPr>
        <p:txBody>
          <a:bodyPr wrap="square" rtlCol="0">
            <a:spAutoFit/>
          </a:bodyPr>
          <a:lstStyle/>
          <a:p>
            <a:pPr marL="342900" indent="-342900">
              <a:buFont typeface="Wingdings" pitchFamily="2" charset="2"/>
              <a:buChar char="Ø"/>
            </a:pPr>
            <a:r>
              <a:rPr lang="en-US" dirty="0" err="1" smtClean="0"/>
              <a:t>Shilajit</a:t>
            </a:r>
            <a:r>
              <a:rPr lang="en-US" dirty="0" smtClean="0"/>
              <a:t> maintains the blood sugar level.</a:t>
            </a:r>
          </a:p>
          <a:p>
            <a:pPr marL="342900" indent="-342900">
              <a:buFont typeface="Wingdings" pitchFamily="2" charset="2"/>
              <a:buChar char="Ø"/>
            </a:pPr>
            <a:r>
              <a:rPr lang="en-US" dirty="0" err="1" smtClean="0"/>
              <a:t>Shilajit</a:t>
            </a:r>
            <a:r>
              <a:rPr lang="en-US" dirty="0" smtClean="0"/>
              <a:t> purifies blood, increases appetite and increases the efficiency of pancreatic gland.</a:t>
            </a:r>
          </a:p>
          <a:p>
            <a:pPr marL="342900" indent="-342900">
              <a:buFont typeface="Wingdings" pitchFamily="2" charset="2"/>
              <a:buChar char="Ø"/>
            </a:pPr>
            <a:r>
              <a:rPr lang="en-US" dirty="0" err="1" smtClean="0"/>
              <a:t>Shilajit</a:t>
            </a:r>
            <a:r>
              <a:rPr lang="en-US" dirty="0" smtClean="0"/>
              <a:t> increases the energy responsible for your sexual and spiritual power.</a:t>
            </a:r>
          </a:p>
          <a:p>
            <a:pPr marL="342900" indent="-342900">
              <a:buFont typeface="Wingdings" pitchFamily="2" charset="2"/>
              <a:buChar char="Ø"/>
            </a:pPr>
            <a:r>
              <a:rPr lang="en-US" dirty="0" err="1" smtClean="0"/>
              <a:t>Shilajit</a:t>
            </a:r>
            <a:r>
              <a:rPr lang="en-US" dirty="0" smtClean="0"/>
              <a:t> enhance the working of the immune system and Improves recovery after exercise.</a:t>
            </a:r>
          </a:p>
          <a:p>
            <a:pPr marL="342900" indent="-342900">
              <a:buFont typeface="Wingdings" pitchFamily="2" charset="2"/>
              <a:buChar char="Ø"/>
            </a:pPr>
            <a:r>
              <a:rPr lang="en-US" dirty="0" smtClean="0"/>
              <a:t>Most Important, it increases stamina, sexual power and erectile dysfunction among men.</a:t>
            </a:r>
          </a:p>
          <a:p>
            <a:pPr marL="342900" indent="-342900" algn="just">
              <a:buFont typeface="Wingdings" pitchFamily="2" charset="2"/>
              <a:buChar char="Ø"/>
            </a:pPr>
            <a:r>
              <a:rPr lang="en-US" dirty="0" err="1" smtClean="0"/>
              <a:t>Shilajit</a:t>
            </a:r>
            <a:r>
              <a:rPr lang="en-US" dirty="0" smtClean="0"/>
              <a:t> has been used for general physical weakness, blood sugar stabilization, libido, </a:t>
            </a:r>
          </a:p>
          <a:p>
            <a:pPr marL="342900" indent="-342900" algn="just"/>
            <a:r>
              <a:rPr lang="en-US" dirty="0" smtClean="0"/>
              <a:t>       Injury healing, urinary tract rejuvenation, enhanced brain functioning potency, bone healing, kidney rejuvenation, hypertension, obesity.</a:t>
            </a:r>
          </a:p>
          <a:p>
            <a:pPr marL="342900" indent="-342900">
              <a:buFont typeface="Wingdings" pitchFamily="2" charset="2"/>
              <a:buChar char="Ø"/>
            </a:pPr>
            <a:endParaRPr lang="en-US" dirty="0" smtClean="0"/>
          </a:p>
          <a:p>
            <a:pPr marL="342900" indent="-342900">
              <a:buFont typeface="Wingdings" pitchFamily="2" charset="2"/>
              <a:buChar char="Ø"/>
            </a:pPr>
            <a:endParaRPr lang="en-US" dirty="0" smtClean="0"/>
          </a:p>
          <a:p>
            <a:pPr marL="342900" indent="-342900">
              <a:buFont typeface="Wingdings" pitchFamily="2" charset="2"/>
              <a:buChar char="Ø"/>
            </a:pPr>
            <a:endParaRPr lang="en-US" dirty="0" smtClean="0"/>
          </a:p>
          <a:p>
            <a:pPr marL="342900" indent="-342900"/>
            <a:endParaRPr lang="en-US" dirty="0" smtClean="0"/>
          </a:p>
          <a:p>
            <a:endParaRPr lang="en-US" dirty="0"/>
          </a:p>
        </p:txBody>
      </p:sp>
      <p:sp>
        <p:nvSpPr>
          <p:cNvPr id="3" name="TextBox 2"/>
          <p:cNvSpPr txBox="1"/>
          <p:nvPr/>
        </p:nvSpPr>
        <p:spPr>
          <a:xfrm>
            <a:off x="228600" y="2296180"/>
            <a:ext cx="4419600" cy="523220"/>
          </a:xfrm>
          <a:prstGeom prst="rect">
            <a:avLst/>
          </a:prstGeom>
          <a:gradFill flip="none" rotWithShape="1">
            <a:gsLst>
              <a:gs pos="100000">
                <a:schemeClr val="tx1"/>
              </a:gs>
              <a:gs pos="80000">
                <a:schemeClr val="accent6">
                  <a:shade val="93000"/>
                  <a:satMod val="130000"/>
                </a:schemeClr>
              </a:gs>
              <a:gs pos="0">
                <a:srgbClr val="FFFF00"/>
              </a:gs>
              <a:gs pos="100000">
                <a:schemeClr val="accent6">
                  <a:shade val="94000"/>
                  <a:satMod val="135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800" b="1" dirty="0" smtClean="0">
                <a:ln w="1905"/>
                <a:solidFill>
                  <a:sysClr val="windowText" lastClr="000000"/>
                </a:solidFill>
                <a:effectLst>
                  <a:innerShdw blurRad="69850" dist="43180" dir="5400000">
                    <a:srgbClr val="000000">
                      <a:alpha val="65000"/>
                    </a:srgbClr>
                  </a:innerShdw>
                </a:effectLst>
                <a:latin typeface="+mj-lt"/>
                <a:cs typeface="Times New Roman" pitchFamily="18" charset="0"/>
              </a:rPr>
              <a:t>   More Benefits of Shilajit</a:t>
            </a:r>
            <a:endParaRPr lang="en-US" sz="2800" b="1" dirty="0">
              <a:ln w="1905"/>
              <a:solidFill>
                <a:sysClr val="windowText" lastClr="000000"/>
              </a:solidFill>
              <a:effectLst>
                <a:innerShdw blurRad="69850" dist="43180" dir="5400000">
                  <a:srgbClr val="000000">
                    <a:alpha val="65000"/>
                  </a:srgbClr>
                </a:innerShdw>
              </a:effectLst>
              <a:latin typeface="+mj-lt"/>
              <a:cs typeface="Times New Roman" pitchFamily="18" charset="0"/>
            </a:endParaRPr>
          </a:p>
        </p:txBody>
      </p:sp>
      <p:sp>
        <p:nvSpPr>
          <p:cNvPr id="4" name="TextBox 3"/>
          <p:cNvSpPr txBox="1"/>
          <p:nvPr/>
        </p:nvSpPr>
        <p:spPr>
          <a:xfrm>
            <a:off x="-5659" y="5943600"/>
            <a:ext cx="9225859" cy="400110"/>
          </a:xfrm>
          <a:prstGeom prst="rect">
            <a:avLst/>
          </a:prstGeom>
          <a:noFill/>
        </p:spPr>
        <p:txBody>
          <a:bodyPr wrap="none" rtlCol="0">
            <a:spAutoFit/>
          </a:bodyPr>
          <a:lstStyle/>
          <a:p>
            <a:r>
              <a:rPr lang="en-US" sz="2000" b="1" dirty="0" smtClean="0">
                <a:latin typeface="Gisha" pitchFamily="34" charset="-79"/>
                <a:cs typeface="Gisha" pitchFamily="34" charset="-79"/>
              </a:rPr>
              <a:t>Shilajit</a:t>
            </a:r>
            <a:r>
              <a:rPr lang="en-US" b="1" dirty="0" smtClean="0">
                <a:latin typeface="Gisha" pitchFamily="34" charset="-79"/>
                <a:cs typeface="Gisha" pitchFamily="34" charset="-79"/>
              </a:rPr>
              <a:t> is a Miracle </a:t>
            </a:r>
            <a:r>
              <a:rPr lang="en-US" b="1" dirty="0" err="1" smtClean="0">
                <a:latin typeface="Gisha" pitchFamily="34" charset="-79"/>
                <a:cs typeface="Gisha" pitchFamily="34" charset="-79"/>
              </a:rPr>
              <a:t>Herbo</a:t>
            </a:r>
            <a:r>
              <a:rPr lang="en-US" b="1" dirty="0" smtClean="0">
                <a:latin typeface="Gisha" pitchFamily="34" charset="-79"/>
                <a:cs typeface="Gisha" pitchFamily="34" charset="-79"/>
              </a:rPr>
              <a:t>-Mineral, Which Provide Cure from Number of Ailments </a:t>
            </a:r>
            <a:endParaRPr lang="en-US" b="1" dirty="0">
              <a:latin typeface="Gisha" pitchFamily="34" charset="-79"/>
              <a:cs typeface="Gisha" pitchFamily="34" charset="-79"/>
            </a:endParaRPr>
          </a:p>
        </p:txBody>
      </p:sp>
      <p:pic>
        <p:nvPicPr>
          <p:cNvPr id="5" name="Picture 4" descr="dental-problems-overall-health.jpg"/>
          <p:cNvPicPr>
            <a:picLocks noChangeAspect="1"/>
          </p:cNvPicPr>
          <p:nvPr/>
        </p:nvPicPr>
        <p:blipFill>
          <a:blip r:embed="rId3"/>
          <a:stretch>
            <a:fillRect/>
          </a:stretch>
        </p:blipFill>
        <p:spPr>
          <a:xfrm>
            <a:off x="5050971" y="1803400"/>
            <a:ext cx="3178629" cy="1854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p:cNvPicPr>
            <a:picLocks noChangeAspect="1" noChangeArrowheads="1"/>
          </p:cNvPicPr>
          <p:nvPr/>
        </p:nvPicPr>
        <p:blipFill>
          <a:blip r:embed="rId4"/>
          <a:srcRect/>
          <a:stretch>
            <a:fillRect/>
          </a:stretch>
        </p:blipFill>
        <p:spPr bwMode="auto">
          <a:xfrm>
            <a:off x="8077200" y="76200"/>
            <a:ext cx="838200" cy="619539"/>
          </a:xfrm>
          <a:prstGeom prst="rect">
            <a:avLst/>
          </a:prstGeom>
          <a:noFill/>
          <a:ln w="9525">
            <a:noFill/>
            <a:miter lim="800000"/>
            <a:headEnd/>
            <a:tailEnd/>
          </a:ln>
          <a:effectLst/>
        </p:spPr>
      </p:pic>
      <p:sp>
        <p:nvSpPr>
          <p:cNvPr id="12" name="TextBox 11"/>
          <p:cNvSpPr txBox="1"/>
          <p:nvPr/>
        </p:nvSpPr>
        <p:spPr>
          <a:xfrm>
            <a:off x="3886200" y="203537"/>
            <a:ext cx="4495800" cy="1015663"/>
          </a:xfrm>
          <a:prstGeom prst="rect">
            <a:avLst/>
          </a:prstGeom>
          <a:noFill/>
        </p:spPr>
        <p:txBody>
          <a:bodyPr wrap="square" rtlCol="0">
            <a:spAutoFit/>
          </a:bodyPr>
          <a:lstStyle/>
          <a:p>
            <a:r>
              <a:rPr lang="en-US"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PLANET AYURVEDA</a:t>
            </a:r>
          </a:p>
          <a:p>
            <a:r>
              <a:rPr lang="en-US" sz="3000" b="1" dirty="0" smtClean="0">
                <a:ln w="1905"/>
                <a:solidFill>
                  <a:schemeClr val="accent6">
                    <a:lumMod val="75000"/>
                  </a:schemeClr>
                </a:solidFill>
                <a:effectLst>
                  <a:innerShdw blurRad="69850" dist="43180" dir="5400000">
                    <a:srgbClr val="000000">
                      <a:alpha val="65000"/>
                    </a:srgbClr>
                  </a:innerShdw>
                </a:effectLst>
                <a:latin typeface="Arial Black" pitchFamily="34" charset="0"/>
              </a:rPr>
              <a:t>           </a:t>
            </a:r>
            <a:endParaRPr lang="en-US" sz="2800" b="1" dirty="0">
              <a:latin typeface="Nyala" pitchFamily="2" charset="0"/>
            </a:endParaRPr>
          </a:p>
        </p:txBody>
      </p:sp>
      <p:sp>
        <p:nvSpPr>
          <p:cNvPr id="13" name="Rectangle 12"/>
          <p:cNvSpPr/>
          <p:nvPr/>
        </p:nvSpPr>
        <p:spPr>
          <a:xfrm>
            <a:off x="3428999" y="605135"/>
            <a:ext cx="4953001" cy="461665"/>
          </a:xfrm>
          <a:prstGeom prst="rect">
            <a:avLst/>
          </a:prstGeom>
          <a:noFill/>
        </p:spPr>
        <p:txBody>
          <a:bodyPr wrap="square" lIns="91440" tIns="45720" rIns="91440" bIns="4572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dobe Gothic Std B" pitchFamily="34" charset="-128"/>
                <a:ea typeface="Adobe Gothic Std B" pitchFamily="34" charset="-128"/>
              </a:rPr>
              <a:t>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Kozuka Gothic Pr6N M" pitchFamily="34" charset="-128"/>
                <a:ea typeface="Kozuka Gothic Pr6N M" pitchFamily="34" charset="-128"/>
              </a:rPr>
              <a:t>SHILAJIT CAPSULES</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Kozuka Gothic Pr6N M" pitchFamily="34" charset="-128"/>
              <a:ea typeface="Kozuka Gothic Pr6N M" pitchFamily="34" charset="-128"/>
            </a:endParaRPr>
          </a:p>
        </p:txBody>
      </p:sp>
      <p:pic>
        <p:nvPicPr>
          <p:cNvPr id="14" name="Picture 2" descr="C:\Program Files (x86)\Microsoft Office\MEDIA\OFFICE12\LINES\BD10308_.GIF"/>
          <p:cNvPicPr>
            <a:picLocks noChangeAspect="1" noChangeArrowheads="1"/>
          </p:cNvPicPr>
          <p:nvPr/>
        </p:nvPicPr>
        <p:blipFill>
          <a:blip r:embed="rId5"/>
          <a:srcRect/>
          <a:stretch>
            <a:fillRect/>
          </a:stretch>
        </p:blipFill>
        <p:spPr bwMode="auto">
          <a:xfrm>
            <a:off x="228600" y="1455420"/>
            <a:ext cx="8686800" cy="144780"/>
          </a:xfrm>
          <a:prstGeom prst="rect">
            <a:avLst/>
          </a:prstGeom>
          <a:noFill/>
        </p:spPr>
      </p:pic>
      <p:sp>
        <p:nvSpPr>
          <p:cNvPr id="20" name="TextBox 19"/>
          <p:cNvSpPr txBox="1"/>
          <p:nvPr/>
        </p:nvSpPr>
        <p:spPr>
          <a:xfrm>
            <a:off x="5334000" y="1002268"/>
            <a:ext cx="2903424"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(www.Planetayurveda.com)</a:t>
            </a:r>
            <a:endParaRPr lang="en-US" b="1" dirty="0">
              <a:latin typeface="Times New Roman" pitchFamily="18" charset="0"/>
              <a:cs typeface="Times New Roman" pitchFamily="18" charset="0"/>
            </a:endParaRPr>
          </a:p>
        </p:txBody>
      </p:sp>
    </p:spTree>
  </p:cSld>
  <p:clrMapOvr>
    <a:masterClrMapping/>
  </p:clrMapOvr>
  <p:transition advTm="30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3000"/>
                                        <p:tgtEl>
                                          <p:spTgt spid="2">
                                            <p:txEl>
                                              <p:pRg st="0" end="0"/>
                                            </p:txEl>
                                          </p:spTgt>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3000"/>
                                        <p:tgtEl>
                                          <p:spTgt spid="2">
                                            <p:txEl>
                                              <p:pRg st="1" end="1"/>
                                            </p:txEl>
                                          </p:spTgt>
                                        </p:tgtEl>
                                      </p:cBhvr>
                                    </p:animEffect>
                                  </p:childTnLst>
                                </p:cTn>
                              </p:par>
                            </p:childTnLst>
                          </p:cTn>
                        </p:par>
                        <p:par>
                          <p:cTn id="16" fill="hold">
                            <p:stCondLst>
                              <p:cond delay="7000"/>
                            </p:stCondLst>
                            <p:childTnLst>
                              <p:par>
                                <p:cTn id="17" presetID="22" presetClass="entr" presetSubtype="8"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left)">
                                      <p:cBhvr>
                                        <p:cTn id="19" dur="3000"/>
                                        <p:tgtEl>
                                          <p:spTgt spid="2">
                                            <p:txEl>
                                              <p:pRg st="2" end="2"/>
                                            </p:txEl>
                                          </p:spTgt>
                                        </p:tgtEl>
                                      </p:cBhvr>
                                    </p:animEffect>
                                  </p:childTnLst>
                                </p:cTn>
                              </p:par>
                            </p:childTnLst>
                          </p:cTn>
                        </p:par>
                        <p:par>
                          <p:cTn id="20" fill="hold">
                            <p:stCondLst>
                              <p:cond delay="10000"/>
                            </p:stCondLst>
                            <p:childTnLst>
                              <p:par>
                                <p:cTn id="21" presetID="22" presetClass="entr" presetSubtype="8" fill="hold"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3000"/>
                                        <p:tgtEl>
                                          <p:spTgt spid="2">
                                            <p:txEl>
                                              <p:pRg st="3" end="3"/>
                                            </p:txEl>
                                          </p:spTgt>
                                        </p:tgtEl>
                                      </p:cBhvr>
                                    </p:animEffect>
                                  </p:childTnLst>
                                </p:cTn>
                              </p:par>
                            </p:childTnLst>
                          </p:cTn>
                        </p:par>
                        <p:par>
                          <p:cTn id="24" fill="hold">
                            <p:stCondLst>
                              <p:cond delay="13000"/>
                            </p:stCondLst>
                            <p:childTnLst>
                              <p:par>
                                <p:cTn id="25" presetID="22" presetClass="entr" presetSubtype="8" fill="hold"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3000"/>
                                        <p:tgtEl>
                                          <p:spTgt spid="2">
                                            <p:txEl>
                                              <p:pRg st="4" end="4"/>
                                            </p:txEl>
                                          </p:spTgt>
                                        </p:tgtEl>
                                      </p:cBhvr>
                                    </p:animEffect>
                                  </p:childTnLst>
                                </p:cTn>
                              </p:par>
                            </p:childTnLst>
                          </p:cTn>
                        </p:par>
                        <p:par>
                          <p:cTn id="28" fill="hold">
                            <p:stCondLst>
                              <p:cond delay="16000"/>
                            </p:stCondLst>
                            <p:childTnLst>
                              <p:par>
                                <p:cTn id="29" presetID="22" presetClass="entr" presetSubtype="8" fill="hold"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wipe(left)">
                                      <p:cBhvr>
                                        <p:cTn id="31" dur="3000"/>
                                        <p:tgtEl>
                                          <p:spTgt spid="2">
                                            <p:txEl>
                                              <p:pRg st="5" end="5"/>
                                            </p:txEl>
                                          </p:spTgt>
                                        </p:tgtEl>
                                      </p:cBhvr>
                                    </p:animEffect>
                                  </p:childTnLst>
                                </p:cTn>
                              </p:par>
                            </p:childTnLst>
                          </p:cTn>
                        </p:par>
                        <p:par>
                          <p:cTn id="32" fill="hold">
                            <p:stCondLst>
                              <p:cond delay="19000"/>
                            </p:stCondLst>
                            <p:childTnLst>
                              <p:par>
                                <p:cTn id="33" presetID="22" presetClass="entr" presetSubtype="8" fill="hold" nodeType="after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wipe(left)">
                                      <p:cBhvr>
                                        <p:cTn id="35" dur="3000"/>
                                        <p:tgtEl>
                                          <p:spTgt spid="2">
                                            <p:txEl>
                                              <p:pRg st="6" end="6"/>
                                            </p:txEl>
                                          </p:spTgt>
                                        </p:tgtEl>
                                      </p:cBhvr>
                                    </p:animEffect>
                                  </p:childTnLst>
                                </p:cTn>
                              </p:par>
                            </p:childTnLst>
                          </p:cTn>
                        </p:par>
                        <p:par>
                          <p:cTn id="36" fill="hold">
                            <p:stCondLst>
                              <p:cond delay="22000"/>
                            </p:stCondLst>
                            <p:childTnLst>
                              <p:par>
                                <p:cTn id="37" presetID="22" presetClass="entr" presetSubtype="8"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lanetayurveda.jpg"/>
          <p:cNvPicPr>
            <a:picLocks noChangeAspect="1"/>
          </p:cNvPicPr>
          <p:nvPr/>
        </p:nvPicPr>
        <p:blipFill>
          <a:blip r:embed="rId2">
            <a:lum bright="70000" contrast="-70000"/>
          </a:blip>
          <a:stretch>
            <a:fillRect/>
          </a:stretch>
        </p:blipFill>
        <p:spPr>
          <a:xfrm>
            <a:off x="1219200" y="1781862"/>
            <a:ext cx="6462301" cy="5092292"/>
          </a:xfrm>
          <a:prstGeom prst="rect">
            <a:avLst/>
          </a:prstGeom>
        </p:spPr>
      </p:pic>
      <p:pic>
        <p:nvPicPr>
          <p:cNvPr id="17" name="Picture 16" descr="Herbal Capsules.jpg"/>
          <p:cNvPicPr>
            <a:picLocks noChangeAspect="1"/>
          </p:cNvPicPr>
          <p:nvPr/>
        </p:nvPicPr>
        <p:blipFill>
          <a:blip r:embed="rId3"/>
          <a:stretch>
            <a:fillRect/>
          </a:stretch>
        </p:blipFill>
        <p:spPr>
          <a:xfrm rot="21039704">
            <a:off x="6352177" y="2702554"/>
            <a:ext cx="2514600" cy="2423711"/>
          </a:xfrm>
          <a:prstGeom prst="rect">
            <a:avLst/>
          </a:prstGeom>
        </p:spPr>
      </p:pic>
      <p:sp>
        <p:nvSpPr>
          <p:cNvPr id="18" name="TextBox 17"/>
          <p:cNvSpPr txBox="1"/>
          <p:nvPr/>
        </p:nvSpPr>
        <p:spPr>
          <a:xfrm>
            <a:off x="152400" y="2372380"/>
            <a:ext cx="7239000" cy="523220"/>
          </a:xfrm>
          <a:prstGeom prst="rect">
            <a:avLst/>
          </a:prstGeom>
          <a:gradFill flip="none" rotWithShape="1">
            <a:gsLst>
              <a:gs pos="100000">
                <a:schemeClr val="tx1"/>
              </a:gs>
              <a:gs pos="80000">
                <a:schemeClr val="accent6">
                  <a:shade val="93000"/>
                  <a:satMod val="130000"/>
                </a:schemeClr>
              </a:gs>
              <a:gs pos="0">
                <a:srgbClr val="FFFF00"/>
              </a:gs>
              <a:gs pos="100000">
                <a:schemeClr val="accent6">
                  <a:shade val="94000"/>
                  <a:satMod val="135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800" b="1" dirty="0" smtClean="0">
                <a:ln w="1905"/>
                <a:solidFill>
                  <a:sysClr val="windowText" lastClr="000000"/>
                </a:solidFill>
                <a:effectLst>
                  <a:innerShdw blurRad="69850" dist="43180" dir="5400000">
                    <a:srgbClr val="000000">
                      <a:alpha val="65000"/>
                    </a:srgbClr>
                  </a:innerShdw>
                </a:effectLst>
                <a:latin typeface="+mj-lt"/>
                <a:cs typeface="Times New Roman" pitchFamily="18" charset="0"/>
              </a:rPr>
              <a:t>   Where to Buy </a:t>
            </a:r>
            <a:r>
              <a:rPr lang="en-US" sz="2800" b="1" dirty="0" err="1" smtClean="0">
                <a:ln w="1905"/>
                <a:solidFill>
                  <a:sysClr val="windowText" lastClr="000000"/>
                </a:solidFill>
                <a:effectLst>
                  <a:innerShdw blurRad="69850" dist="43180" dir="5400000">
                    <a:srgbClr val="000000">
                      <a:alpha val="65000"/>
                    </a:srgbClr>
                  </a:innerShdw>
                </a:effectLst>
                <a:latin typeface="+mj-lt"/>
                <a:cs typeface="Times New Roman" pitchFamily="18" charset="0"/>
              </a:rPr>
              <a:t>Shilajit</a:t>
            </a:r>
            <a:r>
              <a:rPr lang="en-US" sz="2800" b="1" dirty="0" smtClean="0">
                <a:ln w="1905"/>
                <a:solidFill>
                  <a:sysClr val="windowText" lastClr="000000"/>
                </a:solidFill>
                <a:effectLst>
                  <a:innerShdw blurRad="69850" dist="43180" dir="5400000">
                    <a:srgbClr val="000000">
                      <a:alpha val="65000"/>
                    </a:srgbClr>
                  </a:innerShdw>
                </a:effectLst>
                <a:latin typeface="+mj-lt"/>
                <a:cs typeface="Times New Roman" pitchFamily="18" charset="0"/>
              </a:rPr>
              <a:t> in the form of Capsules</a:t>
            </a:r>
            <a:endParaRPr lang="en-US" sz="2800" b="1" dirty="0">
              <a:ln w="1905"/>
              <a:solidFill>
                <a:sysClr val="windowText" lastClr="000000"/>
              </a:solidFill>
              <a:effectLst>
                <a:innerShdw blurRad="69850" dist="43180" dir="5400000">
                  <a:srgbClr val="000000">
                    <a:alpha val="65000"/>
                  </a:srgbClr>
                </a:innerShdw>
              </a:effectLst>
              <a:latin typeface="+mj-lt"/>
              <a:cs typeface="Times New Roman" pitchFamily="18" charset="0"/>
            </a:endParaRPr>
          </a:p>
        </p:txBody>
      </p:sp>
      <p:sp>
        <p:nvSpPr>
          <p:cNvPr id="24" name="TextBox 23"/>
          <p:cNvSpPr txBox="1"/>
          <p:nvPr/>
        </p:nvSpPr>
        <p:spPr>
          <a:xfrm>
            <a:off x="76200" y="2971800"/>
            <a:ext cx="9144000" cy="646331"/>
          </a:xfrm>
          <a:prstGeom prst="rect">
            <a:avLst/>
          </a:prstGeom>
          <a:noFill/>
        </p:spPr>
        <p:txBody>
          <a:bodyPr wrap="square" rtlCol="0">
            <a:spAutoFit/>
          </a:bodyPr>
          <a:lstStyle/>
          <a:p>
            <a:r>
              <a:rPr lang="en-US" dirty="0" smtClean="0"/>
              <a:t>Planet </a:t>
            </a:r>
            <a:r>
              <a:rPr lang="en-US" dirty="0" err="1" smtClean="0"/>
              <a:t>Ayurveda</a:t>
            </a:r>
            <a:r>
              <a:rPr lang="en-US" dirty="0" smtClean="0"/>
              <a:t> and Krishna Herbals companies are the major manufacturers of </a:t>
            </a:r>
            <a:r>
              <a:rPr lang="en-US" dirty="0" err="1" smtClean="0"/>
              <a:t>Shilajit</a:t>
            </a:r>
            <a:r>
              <a:rPr lang="en-US" dirty="0" smtClean="0"/>
              <a:t> in India.</a:t>
            </a:r>
          </a:p>
          <a:p>
            <a:r>
              <a:rPr lang="en-US" dirty="0" smtClean="0"/>
              <a:t>They are the leading suppliers of </a:t>
            </a:r>
            <a:r>
              <a:rPr lang="en-US" dirty="0" err="1" smtClean="0"/>
              <a:t>Shilajit</a:t>
            </a:r>
            <a:r>
              <a:rPr lang="en-US" dirty="0" smtClean="0"/>
              <a:t> to many countries.</a:t>
            </a:r>
            <a:endParaRPr lang="en-US" dirty="0"/>
          </a:p>
        </p:txBody>
      </p:sp>
      <p:sp>
        <p:nvSpPr>
          <p:cNvPr id="25" name="TextBox 24"/>
          <p:cNvSpPr txBox="1"/>
          <p:nvPr/>
        </p:nvSpPr>
        <p:spPr>
          <a:xfrm>
            <a:off x="76200" y="4572000"/>
            <a:ext cx="8991600" cy="3693319"/>
          </a:xfrm>
          <a:prstGeom prst="rect">
            <a:avLst/>
          </a:prstGeom>
          <a:noFill/>
        </p:spPr>
        <p:txBody>
          <a:bodyPr wrap="square" rtlCol="0">
            <a:spAutoFit/>
          </a:bodyPr>
          <a:lstStyle/>
          <a:p>
            <a:pPr marL="342900" indent="-342900" algn="just">
              <a:buFont typeface="+mj-lt"/>
              <a:buAutoNum type="alphaLcParenR"/>
            </a:pPr>
            <a:r>
              <a:rPr lang="en-US" dirty="0" smtClean="0"/>
              <a:t>Our </a:t>
            </a:r>
            <a:r>
              <a:rPr lang="en-US" dirty="0" err="1" smtClean="0"/>
              <a:t>Shilajit</a:t>
            </a:r>
            <a:r>
              <a:rPr lang="en-US" dirty="0" smtClean="0"/>
              <a:t> capsules are packed in Packed in </a:t>
            </a:r>
            <a:r>
              <a:rPr lang="en-US" dirty="0" err="1" smtClean="0"/>
              <a:t>Vegeterian</a:t>
            </a:r>
            <a:r>
              <a:rPr lang="en-US" dirty="0" smtClean="0"/>
              <a:t> capsule shells.</a:t>
            </a:r>
          </a:p>
          <a:p>
            <a:pPr marL="342900" indent="-342900" algn="just">
              <a:buFont typeface="+mj-lt"/>
              <a:buAutoNum type="alphaLcParenR"/>
            </a:pPr>
            <a:r>
              <a:rPr lang="en-US" dirty="0" smtClean="0"/>
              <a:t>Our </a:t>
            </a:r>
            <a:r>
              <a:rPr lang="en-US" dirty="0" err="1" smtClean="0"/>
              <a:t>Shlajit</a:t>
            </a:r>
            <a:r>
              <a:rPr lang="en-US" dirty="0" smtClean="0"/>
              <a:t> capsules contains fresh </a:t>
            </a:r>
            <a:r>
              <a:rPr lang="en-US" dirty="0" err="1" smtClean="0"/>
              <a:t>Shilajit</a:t>
            </a:r>
            <a:r>
              <a:rPr lang="en-US" dirty="0" smtClean="0"/>
              <a:t> extract sourced from </a:t>
            </a:r>
            <a:r>
              <a:rPr lang="en-US" dirty="0" err="1" smtClean="0"/>
              <a:t>himalayan</a:t>
            </a:r>
            <a:r>
              <a:rPr lang="en-US" dirty="0" smtClean="0"/>
              <a:t> mountains and is rich in natural </a:t>
            </a:r>
            <a:r>
              <a:rPr lang="en-US" dirty="0" err="1" smtClean="0"/>
              <a:t>fulvic</a:t>
            </a:r>
            <a:r>
              <a:rPr lang="en-US" dirty="0" smtClean="0"/>
              <a:t> acid content which is the major reason for activity of </a:t>
            </a:r>
            <a:r>
              <a:rPr lang="en-US" dirty="0" err="1" smtClean="0"/>
              <a:t>Shilajit</a:t>
            </a:r>
            <a:r>
              <a:rPr lang="en-US" dirty="0" smtClean="0"/>
              <a:t>. </a:t>
            </a:r>
          </a:p>
          <a:p>
            <a:pPr marL="342900" indent="-342900" algn="just">
              <a:buFont typeface="+mj-lt"/>
              <a:buAutoNum type="alphaLcParenR"/>
            </a:pPr>
            <a:r>
              <a:rPr lang="en-US" dirty="0" smtClean="0"/>
              <a:t>Our </a:t>
            </a:r>
            <a:r>
              <a:rPr lang="en-US" dirty="0" err="1" smtClean="0"/>
              <a:t>Shilajit</a:t>
            </a:r>
            <a:r>
              <a:rPr lang="en-US" dirty="0" smtClean="0"/>
              <a:t> Capsules are not mixed with fillers, chemicals, herb powders and are manufactured in world's best </a:t>
            </a:r>
            <a:r>
              <a:rPr lang="en-US" dirty="0" err="1" smtClean="0"/>
              <a:t>qualtiy</a:t>
            </a:r>
            <a:r>
              <a:rPr lang="en-US" dirty="0" smtClean="0"/>
              <a:t> GMP certified factory and is of export quality.</a:t>
            </a:r>
          </a:p>
          <a:p>
            <a:pPr marL="342900" indent="-342900" algn="just">
              <a:buFont typeface="+mj-lt"/>
              <a:buAutoNum type="alphaLcParenR"/>
            </a:pPr>
            <a:r>
              <a:rPr lang="en-US" dirty="0" smtClean="0"/>
              <a:t>We do not use fillers to fill in the empty space in the capsules. We use only pure standardized </a:t>
            </a:r>
            <a:r>
              <a:rPr lang="en-US" dirty="0" err="1" smtClean="0"/>
              <a:t>shilajit</a:t>
            </a:r>
            <a:r>
              <a:rPr lang="en-US" dirty="0" smtClean="0"/>
              <a:t> extract.</a:t>
            </a:r>
          </a:p>
          <a:p>
            <a:pPr marL="342900" indent="-342900"/>
            <a:endParaRPr lang="en-US" dirty="0" smtClean="0"/>
          </a:p>
          <a:p>
            <a:pPr marL="342900" indent="-342900">
              <a:buFont typeface="+mj-lt"/>
              <a:buAutoNum type="alphaLcParenR"/>
            </a:pPr>
            <a:endParaRPr lang="en-US" dirty="0" smtClean="0"/>
          </a:p>
          <a:p>
            <a:pPr marL="342900" indent="-342900">
              <a:buFont typeface="+mj-lt"/>
              <a:buAutoNum type="alphaLcParenR"/>
            </a:pPr>
            <a:endParaRPr lang="en-US" dirty="0" smtClean="0"/>
          </a:p>
          <a:p>
            <a:pPr marL="342900" indent="-342900">
              <a:buFont typeface="+mj-lt"/>
              <a:buAutoNum type="alphaLcParenR"/>
            </a:pPr>
            <a:endParaRPr lang="en-US" dirty="0" smtClean="0"/>
          </a:p>
          <a:p>
            <a:endParaRPr lang="en-US" dirty="0" smtClean="0"/>
          </a:p>
          <a:p>
            <a:endParaRPr lang="en-US" dirty="0"/>
          </a:p>
        </p:txBody>
      </p:sp>
      <p:sp>
        <p:nvSpPr>
          <p:cNvPr id="26" name="TextBox 25"/>
          <p:cNvSpPr txBox="1"/>
          <p:nvPr/>
        </p:nvSpPr>
        <p:spPr>
          <a:xfrm>
            <a:off x="152400" y="3962400"/>
            <a:ext cx="5029200" cy="523220"/>
          </a:xfrm>
          <a:prstGeom prst="rect">
            <a:avLst/>
          </a:prstGeom>
          <a:gradFill flip="none" rotWithShape="1">
            <a:gsLst>
              <a:gs pos="100000">
                <a:schemeClr val="tx1"/>
              </a:gs>
              <a:gs pos="80000">
                <a:schemeClr val="accent6">
                  <a:shade val="93000"/>
                  <a:satMod val="130000"/>
                </a:schemeClr>
              </a:gs>
              <a:gs pos="0">
                <a:srgbClr val="FFFF00"/>
              </a:gs>
              <a:gs pos="100000">
                <a:schemeClr val="accent6">
                  <a:shade val="94000"/>
                  <a:satMod val="135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800" b="1" dirty="0" smtClean="0">
                <a:ln w="1905"/>
                <a:solidFill>
                  <a:sysClr val="windowText" lastClr="000000"/>
                </a:solidFill>
                <a:effectLst>
                  <a:innerShdw blurRad="69850" dist="43180" dir="5400000">
                    <a:srgbClr val="000000">
                      <a:alpha val="65000"/>
                    </a:srgbClr>
                  </a:innerShdw>
                </a:effectLst>
                <a:latin typeface="+mj-lt"/>
                <a:cs typeface="Times New Roman" pitchFamily="18" charset="0"/>
              </a:rPr>
              <a:t> </a:t>
            </a:r>
            <a:r>
              <a:rPr lang="en-US" sz="2800" b="1" dirty="0" smtClean="0">
                <a:ln w="1905"/>
                <a:solidFill>
                  <a:sysClr val="windowText" lastClr="000000"/>
                </a:solidFill>
                <a:effectLst>
                  <a:innerShdw blurRad="69850" dist="43180" dir="5400000">
                    <a:srgbClr val="000000">
                      <a:alpha val="65000"/>
                    </a:srgbClr>
                  </a:innerShdw>
                </a:effectLst>
                <a:cs typeface="Times New Roman" pitchFamily="18" charset="0"/>
              </a:rPr>
              <a:t>Unique Features of Our Product</a:t>
            </a:r>
            <a:endParaRPr lang="en-US" sz="2800" b="1" dirty="0">
              <a:ln w="1905"/>
              <a:solidFill>
                <a:sysClr val="windowText" lastClr="000000"/>
              </a:solidFill>
              <a:effectLst>
                <a:innerShdw blurRad="69850" dist="43180" dir="5400000">
                  <a:srgbClr val="000000">
                    <a:alpha val="65000"/>
                  </a:srgbClr>
                </a:innerShdw>
              </a:effectLst>
              <a:latin typeface="+mj-lt"/>
              <a:cs typeface="Times New Roman" pitchFamily="18" charset="0"/>
            </a:endParaRPr>
          </a:p>
        </p:txBody>
      </p:sp>
      <p:pic>
        <p:nvPicPr>
          <p:cNvPr id="12" name="Picture 11" descr="slider-img5.jpg"/>
          <p:cNvPicPr>
            <a:picLocks noChangeAspect="1"/>
          </p:cNvPicPr>
          <p:nvPr/>
        </p:nvPicPr>
        <p:blipFill>
          <a:blip r:embed="rId4"/>
          <a:stretch>
            <a:fillRect/>
          </a:stretch>
        </p:blipFill>
        <p:spPr>
          <a:xfrm>
            <a:off x="0" y="0"/>
            <a:ext cx="9144000" cy="2161480"/>
          </a:xfrm>
          <a:prstGeom prst="rect">
            <a:avLst/>
          </a:prstGeom>
        </p:spPr>
      </p:pic>
    </p:spTree>
  </p:cSld>
  <p:clrMapOvr>
    <a:masterClrMapping/>
  </p:clrMapOvr>
  <p:transition advTm="30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Effect transition="in" filter="wipe(left)">
                                      <p:cBhvr>
                                        <p:cTn id="11" dur="3000"/>
                                        <p:tgtEl>
                                          <p:spTgt spid="24">
                                            <p:txEl>
                                              <p:pRg st="0" end="0"/>
                                            </p:txEl>
                                          </p:spTgt>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24">
                                            <p:txEl>
                                              <p:pRg st="1" end="1"/>
                                            </p:txEl>
                                          </p:spTgt>
                                        </p:tgtEl>
                                        <p:attrNameLst>
                                          <p:attrName>style.visibility</p:attrName>
                                        </p:attrNameLst>
                                      </p:cBhvr>
                                      <p:to>
                                        <p:strVal val="visible"/>
                                      </p:to>
                                    </p:set>
                                    <p:animEffect transition="in" filter="wipe(left)">
                                      <p:cBhvr>
                                        <p:cTn id="15" dur="3000"/>
                                        <p:tgtEl>
                                          <p:spTgt spid="24">
                                            <p:txEl>
                                              <p:pRg st="1" end="1"/>
                                            </p:txEl>
                                          </p:spTgt>
                                        </p:tgtEl>
                                      </p:cBhvr>
                                    </p:animEffect>
                                  </p:childTnLst>
                                </p:cTn>
                              </p:par>
                            </p:childTnLst>
                          </p:cTn>
                        </p:par>
                        <p:par>
                          <p:cTn id="16" fill="hold">
                            <p:stCondLst>
                              <p:cond delay="70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10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1000" fill="hold"/>
                                        <p:tgtEl>
                                          <p:spTgt spid="17"/>
                                        </p:tgtEl>
                                        <p:attrNameLst>
                                          <p:attrName>ppt_w</p:attrName>
                                        </p:attrNameLst>
                                      </p:cBhvr>
                                      <p:tavLst>
                                        <p:tav tm="0">
                                          <p:val>
                                            <p:strVal val="#ppt_w+.3"/>
                                          </p:val>
                                        </p:tav>
                                        <p:tav tm="100000">
                                          <p:val>
                                            <p:strVal val="#ppt_w"/>
                                          </p:val>
                                        </p:tav>
                                      </p:tavLst>
                                    </p:anim>
                                    <p:anim calcmode="lin" valueType="num">
                                      <p:cBhvr>
                                        <p:cTn id="25" dur="1000" fill="hold"/>
                                        <p:tgtEl>
                                          <p:spTgt spid="17"/>
                                        </p:tgtEl>
                                        <p:attrNameLst>
                                          <p:attrName>ppt_h</p:attrName>
                                        </p:attrNameLst>
                                      </p:cBhvr>
                                      <p:tavLst>
                                        <p:tav tm="0">
                                          <p:val>
                                            <p:strVal val="#ppt_h"/>
                                          </p:val>
                                        </p:tav>
                                        <p:tav tm="100000">
                                          <p:val>
                                            <p:strVal val="#ppt_h"/>
                                          </p:val>
                                        </p:tav>
                                      </p:tavLst>
                                    </p:anim>
                                    <p:animEffect transition="in" filter="fade">
                                      <p:cBhvr>
                                        <p:cTn id="26" dur="1000"/>
                                        <p:tgtEl>
                                          <p:spTgt spid="17"/>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25">
                                            <p:txEl>
                                              <p:pRg st="0" end="0"/>
                                            </p:txEl>
                                          </p:spTgt>
                                        </p:tgtEl>
                                        <p:attrNameLst>
                                          <p:attrName>style.visibility</p:attrName>
                                        </p:attrNameLst>
                                      </p:cBhvr>
                                      <p:to>
                                        <p:strVal val="visible"/>
                                      </p:to>
                                    </p:set>
                                    <p:animEffect transition="in" filter="wipe(left)">
                                      <p:cBhvr>
                                        <p:cTn id="30" dur="3000"/>
                                        <p:tgtEl>
                                          <p:spTgt spid="25">
                                            <p:txEl>
                                              <p:pRg st="0" end="0"/>
                                            </p:txEl>
                                          </p:spTgt>
                                        </p:tgtEl>
                                      </p:cBhvr>
                                    </p:animEffect>
                                  </p:childTnLst>
                                </p:cTn>
                              </p:par>
                            </p:childTnLst>
                          </p:cTn>
                        </p:par>
                        <p:par>
                          <p:cTn id="31" fill="hold">
                            <p:stCondLst>
                              <p:cond delay="4000"/>
                            </p:stCondLst>
                            <p:childTnLst>
                              <p:par>
                                <p:cTn id="32" presetID="22" presetClass="entr" presetSubtype="8" fill="hold" nodeType="afterEffect">
                                  <p:stCondLst>
                                    <p:cond delay="0"/>
                                  </p:stCondLst>
                                  <p:childTnLst>
                                    <p:set>
                                      <p:cBhvr>
                                        <p:cTn id="33" dur="1" fill="hold">
                                          <p:stCondLst>
                                            <p:cond delay="0"/>
                                          </p:stCondLst>
                                        </p:cTn>
                                        <p:tgtEl>
                                          <p:spTgt spid="25">
                                            <p:txEl>
                                              <p:pRg st="1" end="1"/>
                                            </p:txEl>
                                          </p:spTgt>
                                        </p:tgtEl>
                                        <p:attrNameLst>
                                          <p:attrName>style.visibility</p:attrName>
                                        </p:attrNameLst>
                                      </p:cBhvr>
                                      <p:to>
                                        <p:strVal val="visible"/>
                                      </p:to>
                                    </p:set>
                                    <p:animEffect transition="in" filter="wipe(left)">
                                      <p:cBhvr>
                                        <p:cTn id="34" dur="3000"/>
                                        <p:tgtEl>
                                          <p:spTgt spid="25">
                                            <p:txEl>
                                              <p:pRg st="1" end="1"/>
                                            </p:txEl>
                                          </p:spTgt>
                                        </p:tgtEl>
                                      </p:cBhvr>
                                    </p:animEffect>
                                  </p:childTnLst>
                                </p:cTn>
                              </p:par>
                            </p:childTnLst>
                          </p:cTn>
                        </p:par>
                        <p:par>
                          <p:cTn id="35" fill="hold">
                            <p:stCondLst>
                              <p:cond delay="7000"/>
                            </p:stCondLst>
                            <p:childTnLst>
                              <p:par>
                                <p:cTn id="36" presetID="22" presetClass="entr" presetSubtype="8" fill="hold" nodeType="afterEffect">
                                  <p:stCondLst>
                                    <p:cond delay="0"/>
                                  </p:stCondLst>
                                  <p:childTnLst>
                                    <p:set>
                                      <p:cBhvr>
                                        <p:cTn id="37" dur="1" fill="hold">
                                          <p:stCondLst>
                                            <p:cond delay="0"/>
                                          </p:stCondLst>
                                        </p:cTn>
                                        <p:tgtEl>
                                          <p:spTgt spid="25">
                                            <p:txEl>
                                              <p:pRg st="2" end="2"/>
                                            </p:txEl>
                                          </p:spTgt>
                                        </p:tgtEl>
                                        <p:attrNameLst>
                                          <p:attrName>style.visibility</p:attrName>
                                        </p:attrNameLst>
                                      </p:cBhvr>
                                      <p:to>
                                        <p:strVal val="visible"/>
                                      </p:to>
                                    </p:set>
                                    <p:animEffect transition="in" filter="wipe(left)">
                                      <p:cBhvr>
                                        <p:cTn id="38" dur="3000"/>
                                        <p:tgtEl>
                                          <p:spTgt spid="25">
                                            <p:txEl>
                                              <p:pRg st="2" end="2"/>
                                            </p:txEl>
                                          </p:spTgt>
                                        </p:tgtEl>
                                      </p:cBhvr>
                                    </p:animEffect>
                                  </p:childTnLst>
                                </p:cTn>
                              </p:par>
                            </p:childTnLst>
                          </p:cTn>
                        </p:par>
                        <p:par>
                          <p:cTn id="39" fill="hold">
                            <p:stCondLst>
                              <p:cond delay="10000"/>
                            </p:stCondLst>
                            <p:childTnLst>
                              <p:par>
                                <p:cTn id="40" presetID="22" presetClass="entr" presetSubtype="8" fill="hold" nodeType="afterEffect">
                                  <p:stCondLst>
                                    <p:cond delay="0"/>
                                  </p:stCondLst>
                                  <p:childTnLst>
                                    <p:set>
                                      <p:cBhvr>
                                        <p:cTn id="41" dur="1" fill="hold">
                                          <p:stCondLst>
                                            <p:cond delay="0"/>
                                          </p:stCondLst>
                                        </p:cTn>
                                        <p:tgtEl>
                                          <p:spTgt spid="25">
                                            <p:txEl>
                                              <p:pRg st="3" end="3"/>
                                            </p:txEl>
                                          </p:spTgt>
                                        </p:tgtEl>
                                        <p:attrNameLst>
                                          <p:attrName>style.visibility</p:attrName>
                                        </p:attrNameLst>
                                      </p:cBhvr>
                                      <p:to>
                                        <p:strVal val="visible"/>
                                      </p:to>
                                    </p:set>
                                    <p:animEffect transition="in" filter="wipe(left)">
                                      <p:cBhvr>
                                        <p:cTn id="42" dur="3000"/>
                                        <p:tgtEl>
                                          <p:spTgt spid="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lanetayurveda.jpg"/>
          <p:cNvPicPr>
            <a:picLocks noChangeAspect="1"/>
          </p:cNvPicPr>
          <p:nvPr/>
        </p:nvPicPr>
        <p:blipFill>
          <a:blip r:embed="rId2">
            <a:lum bright="70000" contrast="-70000"/>
          </a:blip>
          <a:stretch>
            <a:fillRect/>
          </a:stretch>
        </p:blipFill>
        <p:spPr>
          <a:xfrm>
            <a:off x="1219200" y="1781862"/>
            <a:ext cx="6462301" cy="5092292"/>
          </a:xfrm>
          <a:prstGeom prst="rect">
            <a:avLst/>
          </a:prstGeom>
        </p:spPr>
      </p:pic>
      <p:sp>
        <p:nvSpPr>
          <p:cNvPr id="2" name="TextBox 1"/>
          <p:cNvSpPr txBox="1"/>
          <p:nvPr/>
        </p:nvSpPr>
        <p:spPr>
          <a:xfrm>
            <a:off x="152400" y="4114800"/>
            <a:ext cx="4953000" cy="523220"/>
          </a:xfrm>
          <a:prstGeom prst="rect">
            <a:avLst/>
          </a:prstGeom>
          <a:gradFill flip="none" rotWithShape="1">
            <a:gsLst>
              <a:gs pos="100000">
                <a:schemeClr val="tx1"/>
              </a:gs>
              <a:gs pos="80000">
                <a:schemeClr val="accent6">
                  <a:shade val="93000"/>
                  <a:satMod val="130000"/>
                </a:schemeClr>
              </a:gs>
              <a:gs pos="0">
                <a:srgbClr val="FFFF00"/>
              </a:gs>
              <a:gs pos="100000">
                <a:schemeClr val="accent6">
                  <a:shade val="94000"/>
                  <a:satMod val="135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800" b="1" dirty="0" smtClean="0">
                <a:ln w="1905"/>
                <a:solidFill>
                  <a:sysClr val="windowText" lastClr="000000"/>
                </a:solidFill>
                <a:effectLst>
                  <a:innerShdw blurRad="69850" dist="43180" dir="5400000">
                    <a:srgbClr val="000000">
                      <a:alpha val="65000"/>
                    </a:srgbClr>
                  </a:innerShdw>
                </a:effectLst>
                <a:latin typeface="+mj-lt"/>
                <a:cs typeface="Times New Roman" pitchFamily="18" charset="0"/>
              </a:rPr>
              <a:t> Side Effects of </a:t>
            </a:r>
            <a:r>
              <a:rPr lang="en-US" sz="2800" b="1" dirty="0" err="1" smtClean="0">
                <a:ln w="1905"/>
                <a:solidFill>
                  <a:sysClr val="windowText" lastClr="000000"/>
                </a:solidFill>
                <a:effectLst>
                  <a:innerShdw blurRad="69850" dist="43180" dir="5400000">
                    <a:srgbClr val="000000">
                      <a:alpha val="65000"/>
                    </a:srgbClr>
                  </a:innerShdw>
                </a:effectLst>
                <a:latin typeface="+mj-lt"/>
                <a:cs typeface="Times New Roman" pitchFamily="18" charset="0"/>
              </a:rPr>
              <a:t>Shilajit</a:t>
            </a:r>
            <a:r>
              <a:rPr lang="en-US" sz="2800" b="1" dirty="0" smtClean="0">
                <a:ln w="1905"/>
                <a:solidFill>
                  <a:sysClr val="windowText" lastClr="000000"/>
                </a:solidFill>
                <a:effectLst>
                  <a:innerShdw blurRad="69850" dist="43180" dir="5400000">
                    <a:srgbClr val="000000">
                      <a:alpha val="65000"/>
                    </a:srgbClr>
                  </a:innerShdw>
                </a:effectLst>
                <a:latin typeface="+mj-lt"/>
                <a:cs typeface="Times New Roman" pitchFamily="18" charset="0"/>
              </a:rPr>
              <a:t> Capsules</a:t>
            </a:r>
            <a:endParaRPr lang="en-US" sz="2800" b="1" dirty="0">
              <a:ln w="1905"/>
              <a:solidFill>
                <a:sysClr val="windowText" lastClr="000000"/>
              </a:solidFill>
              <a:effectLst>
                <a:innerShdw blurRad="69850" dist="43180" dir="5400000">
                  <a:srgbClr val="000000">
                    <a:alpha val="65000"/>
                  </a:srgbClr>
                </a:innerShdw>
              </a:effectLst>
              <a:latin typeface="+mj-lt"/>
              <a:cs typeface="Times New Roman" pitchFamily="18" charset="0"/>
            </a:endParaRPr>
          </a:p>
        </p:txBody>
      </p:sp>
      <p:sp>
        <p:nvSpPr>
          <p:cNvPr id="11" name="TextBox 10"/>
          <p:cNvSpPr txBox="1"/>
          <p:nvPr/>
        </p:nvSpPr>
        <p:spPr>
          <a:xfrm>
            <a:off x="76201" y="4743271"/>
            <a:ext cx="7010399" cy="1200329"/>
          </a:xfrm>
          <a:prstGeom prst="rect">
            <a:avLst/>
          </a:prstGeom>
          <a:noFill/>
        </p:spPr>
        <p:txBody>
          <a:bodyPr wrap="square" rtlCol="0">
            <a:spAutoFit/>
          </a:bodyPr>
          <a:lstStyle/>
          <a:p>
            <a:pPr algn="just"/>
            <a:r>
              <a:rPr lang="en-US" dirty="0" err="1" smtClean="0"/>
              <a:t>Shilajit</a:t>
            </a:r>
            <a:r>
              <a:rPr lang="en-US" dirty="0" smtClean="0"/>
              <a:t> has no contraindication and is completely safe for consumption. </a:t>
            </a:r>
          </a:p>
          <a:p>
            <a:pPr algn="just"/>
            <a:r>
              <a:rPr lang="en-US" dirty="0" smtClean="0"/>
              <a:t>No side effect has been reported with the continuous use of </a:t>
            </a:r>
            <a:r>
              <a:rPr lang="en-US" dirty="0" err="1" smtClean="0"/>
              <a:t>Shilajit</a:t>
            </a:r>
            <a:r>
              <a:rPr lang="en-US" dirty="0" smtClean="0"/>
              <a:t>, but the medicine should be used with proper medication and consultation by the physician.</a:t>
            </a:r>
            <a:endParaRPr lang="en-US" dirty="0"/>
          </a:p>
        </p:txBody>
      </p:sp>
      <p:sp>
        <p:nvSpPr>
          <p:cNvPr id="12" name="TextBox 11"/>
          <p:cNvSpPr txBox="1"/>
          <p:nvPr/>
        </p:nvSpPr>
        <p:spPr>
          <a:xfrm>
            <a:off x="76200" y="2286000"/>
            <a:ext cx="8991600" cy="1477328"/>
          </a:xfrm>
          <a:prstGeom prst="rect">
            <a:avLst/>
          </a:prstGeom>
          <a:noFill/>
        </p:spPr>
        <p:txBody>
          <a:bodyPr wrap="square" rtlCol="0">
            <a:spAutoFit/>
          </a:bodyPr>
          <a:lstStyle/>
          <a:p>
            <a:pPr algn="just"/>
            <a:r>
              <a:rPr lang="en-US" dirty="0" err="1" smtClean="0"/>
              <a:t>Shilajit</a:t>
            </a:r>
            <a:r>
              <a:rPr lang="en-US" dirty="0" smtClean="0"/>
              <a:t> Capsules from Planet </a:t>
            </a:r>
            <a:r>
              <a:rPr lang="en-US" dirty="0" err="1" smtClean="0"/>
              <a:t>Ayurveda</a:t>
            </a:r>
            <a:r>
              <a:rPr lang="en-US" dirty="0" smtClean="0"/>
              <a:t>, India are pure and natural. We believe in good quality and we are using 100 % vegetarian capsules made from plant cellulose and not from hard gelatin which are low in cost and are made from chemicals. We are filling 500 mg standardized herbal extracts in our vegetarian capsule shells while many other manufacturers are filling 250 mg herbal extracts or raw herb powder.</a:t>
            </a:r>
            <a:endParaRPr lang="en-US" dirty="0"/>
          </a:p>
        </p:txBody>
      </p:sp>
      <p:pic>
        <p:nvPicPr>
          <p:cNvPr id="15" name="Picture 14" descr="are-there-any-natox-side-effects1-300x264.jpg"/>
          <p:cNvPicPr>
            <a:picLocks noChangeAspect="1"/>
          </p:cNvPicPr>
          <p:nvPr/>
        </p:nvPicPr>
        <p:blipFill>
          <a:blip r:embed="rId3"/>
          <a:stretch>
            <a:fillRect/>
          </a:stretch>
        </p:blipFill>
        <p:spPr>
          <a:xfrm>
            <a:off x="7162800" y="4343400"/>
            <a:ext cx="1605379" cy="1524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3" name="Picture 12" descr="slider-img5.jpg"/>
          <p:cNvPicPr>
            <a:picLocks noChangeAspect="1"/>
          </p:cNvPicPr>
          <p:nvPr/>
        </p:nvPicPr>
        <p:blipFill>
          <a:blip r:embed="rId4"/>
          <a:stretch>
            <a:fillRect/>
          </a:stretch>
        </p:blipFill>
        <p:spPr>
          <a:xfrm>
            <a:off x="0" y="0"/>
            <a:ext cx="9144000" cy="2161480"/>
          </a:xfrm>
          <a:prstGeom prst="rect">
            <a:avLst/>
          </a:prstGeom>
        </p:spPr>
      </p:pic>
    </p:spTree>
  </p:cSld>
  <p:clrMapOvr>
    <a:masterClrMapping/>
  </p:clrMapOvr>
  <p:transition advTm="30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1000"/>
                                        <p:tgtEl>
                                          <p:spTgt spid="12">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120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par>
                          <p:cTn id="12" fill="hold">
                            <p:stCondLst>
                              <p:cond delay="14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900" decel="100000" fill="hold"/>
                                        <p:tgtEl>
                                          <p:spTgt spid="15"/>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planetayurveda.jpg"/>
          <p:cNvPicPr>
            <a:picLocks noChangeAspect="1"/>
          </p:cNvPicPr>
          <p:nvPr/>
        </p:nvPicPr>
        <p:blipFill>
          <a:blip r:embed="rId2">
            <a:lum bright="70000" contrast="-70000"/>
          </a:blip>
          <a:stretch>
            <a:fillRect/>
          </a:stretch>
        </p:blipFill>
        <p:spPr>
          <a:xfrm>
            <a:off x="1219200" y="1781862"/>
            <a:ext cx="6462301" cy="5092292"/>
          </a:xfrm>
          <a:prstGeom prst="rect">
            <a:avLst/>
          </a:prstGeom>
        </p:spPr>
      </p:pic>
      <p:sp>
        <p:nvSpPr>
          <p:cNvPr id="2" name="TextBox 1"/>
          <p:cNvSpPr txBox="1"/>
          <p:nvPr/>
        </p:nvSpPr>
        <p:spPr>
          <a:xfrm>
            <a:off x="228600" y="1915180"/>
            <a:ext cx="4114800" cy="523220"/>
          </a:xfrm>
          <a:prstGeom prst="rect">
            <a:avLst/>
          </a:prstGeom>
          <a:gradFill flip="none" rotWithShape="1">
            <a:gsLst>
              <a:gs pos="100000">
                <a:schemeClr val="tx1"/>
              </a:gs>
              <a:gs pos="80000">
                <a:schemeClr val="accent6">
                  <a:shade val="93000"/>
                  <a:satMod val="130000"/>
                </a:schemeClr>
              </a:gs>
              <a:gs pos="0">
                <a:srgbClr val="FFFF00"/>
              </a:gs>
              <a:gs pos="100000">
                <a:schemeClr val="accent6">
                  <a:shade val="94000"/>
                  <a:satMod val="135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800" b="1" dirty="0" smtClean="0">
                <a:ln w="1905"/>
                <a:solidFill>
                  <a:sysClr val="windowText" lastClr="000000"/>
                </a:solidFill>
                <a:effectLst>
                  <a:innerShdw blurRad="69850" dist="43180" dir="5400000">
                    <a:srgbClr val="000000">
                      <a:alpha val="65000"/>
                    </a:srgbClr>
                  </a:innerShdw>
                </a:effectLst>
                <a:latin typeface="+mj-lt"/>
                <a:cs typeface="Times New Roman" pitchFamily="18" charset="0"/>
              </a:rPr>
              <a:t> FAQ’s on </a:t>
            </a:r>
            <a:r>
              <a:rPr lang="en-US" sz="2800" b="1" dirty="0" err="1" smtClean="0">
                <a:ln w="1905"/>
                <a:solidFill>
                  <a:sysClr val="windowText" lastClr="000000"/>
                </a:solidFill>
                <a:effectLst>
                  <a:innerShdw blurRad="69850" dist="43180" dir="5400000">
                    <a:srgbClr val="000000">
                      <a:alpha val="65000"/>
                    </a:srgbClr>
                  </a:innerShdw>
                </a:effectLst>
                <a:latin typeface="+mj-lt"/>
                <a:cs typeface="Times New Roman" pitchFamily="18" charset="0"/>
              </a:rPr>
              <a:t>Shilajit</a:t>
            </a:r>
            <a:r>
              <a:rPr lang="en-US" sz="2800" b="1" dirty="0" smtClean="0">
                <a:ln w="1905"/>
                <a:solidFill>
                  <a:sysClr val="windowText" lastClr="000000"/>
                </a:solidFill>
                <a:effectLst>
                  <a:innerShdw blurRad="69850" dist="43180" dir="5400000">
                    <a:srgbClr val="000000">
                      <a:alpha val="65000"/>
                    </a:srgbClr>
                  </a:innerShdw>
                </a:effectLst>
                <a:latin typeface="+mj-lt"/>
                <a:cs typeface="Times New Roman" pitchFamily="18" charset="0"/>
              </a:rPr>
              <a:t> Capsules</a:t>
            </a:r>
            <a:endParaRPr lang="en-US" sz="2800" b="1" dirty="0">
              <a:ln w="1905"/>
              <a:solidFill>
                <a:sysClr val="windowText" lastClr="000000"/>
              </a:solidFill>
              <a:effectLst>
                <a:innerShdw blurRad="69850" dist="43180" dir="5400000">
                  <a:srgbClr val="000000">
                    <a:alpha val="65000"/>
                  </a:srgbClr>
                </a:innerShdw>
              </a:effectLst>
              <a:latin typeface="+mj-lt"/>
              <a:cs typeface="Times New Roman" pitchFamily="18" charset="0"/>
            </a:endParaRPr>
          </a:p>
        </p:txBody>
      </p:sp>
      <p:sp>
        <p:nvSpPr>
          <p:cNvPr id="11" name="TextBox 10"/>
          <p:cNvSpPr txBox="1"/>
          <p:nvPr/>
        </p:nvSpPr>
        <p:spPr>
          <a:xfrm>
            <a:off x="152400" y="2590800"/>
            <a:ext cx="9101659" cy="1200329"/>
          </a:xfrm>
          <a:prstGeom prst="rect">
            <a:avLst/>
          </a:prstGeom>
          <a:noFill/>
        </p:spPr>
        <p:txBody>
          <a:bodyPr wrap="none" rtlCol="0">
            <a:spAutoFit/>
          </a:bodyPr>
          <a:lstStyle/>
          <a:p>
            <a:r>
              <a:rPr lang="en-US" dirty="0" smtClean="0"/>
              <a:t>Q1: Can </a:t>
            </a:r>
            <a:r>
              <a:rPr lang="en-US" dirty="0" err="1" smtClean="0"/>
              <a:t>Shilajit</a:t>
            </a:r>
            <a:r>
              <a:rPr lang="en-US" dirty="0" smtClean="0"/>
              <a:t> Capsules be used by females or not?</a:t>
            </a:r>
          </a:p>
          <a:p>
            <a:r>
              <a:rPr lang="en-US" dirty="0" err="1" smtClean="0"/>
              <a:t>Ans</a:t>
            </a:r>
            <a:r>
              <a:rPr lang="en-US" dirty="0" smtClean="0"/>
              <a:t>: Yes, the females can effectively use </a:t>
            </a:r>
            <a:r>
              <a:rPr lang="en-US" dirty="0" err="1" smtClean="0"/>
              <a:t>Shilajit</a:t>
            </a:r>
            <a:r>
              <a:rPr lang="en-US" dirty="0" smtClean="0"/>
              <a:t> capsules but with proper consultation with the </a:t>
            </a:r>
          </a:p>
          <a:p>
            <a:r>
              <a:rPr lang="en-US" dirty="0" smtClean="0"/>
              <a:t>concerned physician.</a:t>
            </a:r>
          </a:p>
          <a:p>
            <a:endParaRPr lang="en-US" dirty="0"/>
          </a:p>
        </p:txBody>
      </p:sp>
      <p:sp>
        <p:nvSpPr>
          <p:cNvPr id="13" name="TextBox 12"/>
          <p:cNvSpPr txBox="1"/>
          <p:nvPr/>
        </p:nvSpPr>
        <p:spPr>
          <a:xfrm>
            <a:off x="152400" y="3544669"/>
            <a:ext cx="5851602" cy="646331"/>
          </a:xfrm>
          <a:prstGeom prst="rect">
            <a:avLst/>
          </a:prstGeom>
          <a:noFill/>
        </p:spPr>
        <p:txBody>
          <a:bodyPr wrap="none" rtlCol="0">
            <a:spAutoFit/>
          </a:bodyPr>
          <a:lstStyle/>
          <a:p>
            <a:r>
              <a:rPr lang="en-US" dirty="0" smtClean="0"/>
              <a:t>Q2: Should the </a:t>
            </a:r>
            <a:r>
              <a:rPr lang="en-US" dirty="0" err="1" smtClean="0"/>
              <a:t>Shilajit</a:t>
            </a:r>
            <a:r>
              <a:rPr lang="en-US" dirty="0" smtClean="0"/>
              <a:t> capsules be taken with water or milk?</a:t>
            </a:r>
            <a:br>
              <a:rPr lang="en-US" dirty="0" smtClean="0"/>
            </a:br>
            <a:r>
              <a:rPr lang="en-US" dirty="0" err="1" smtClean="0"/>
              <a:t>Ans</a:t>
            </a:r>
            <a:r>
              <a:rPr lang="en-US" dirty="0" smtClean="0"/>
              <a:t>: It can be taken both with milk and water.</a:t>
            </a:r>
            <a:endParaRPr lang="en-US" dirty="0"/>
          </a:p>
        </p:txBody>
      </p:sp>
      <p:sp>
        <p:nvSpPr>
          <p:cNvPr id="15" name="TextBox 14"/>
          <p:cNvSpPr txBox="1"/>
          <p:nvPr/>
        </p:nvSpPr>
        <p:spPr>
          <a:xfrm>
            <a:off x="152400" y="4267200"/>
            <a:ext cx="7100855" cy="646331"/>
          </a:xfrm>
          <a:prstGeom prst="rect">
            <a:avLst/>
          </a:prstGeom>
          <a:noFill/>
        </p:spPr>
        <p:txBody>
          <a:bodyPr wrap="none" rtlCol="0">
            <a:spAutoFit/>
          </a:bodyPr>
          <a:lstStyle/>
          <a:p>
            <a:r>
              <a:rPr lang="en-US" dirty="0" smtClean="0"/>
              <a:t>Q3: What are main constituents of </a:t>
            </a:r>
            <a:r>
              <a:rPr lang="en-US" dirty="0" err="1" smtClean="0"/>
              <a:t>Shilajit</a:t>
            </a:r>
            <a:r>
              <a:rPr lang="en-US" dirty="0" smtClean="0"/>
              <a:t> capsules?</a:t>
            </a:r>
            <a:br>
              <a:rPr lang="en-US" dirty="0" smtClean="0"/>
            </a:br>
            <a:r>
              <a:rPr lang="en-US" dirty="0" err="1" smtClean="0"/>
              <a:t>Ans</a:t>
            </a:r>
            <a:r>
              <a:rPr lang="en-US" dirty="0" smtClean="0"/>
              <a:t>: </a:t>
            </a:r>
            <a:r>
              <a:rPr lang="en-US" dirty="0" err="1" smtClean="0"/>
              <a:t>Fulvic</a:t>
            </a:r>
            <a:r>
              <a:rPr lang="en-US" dirty="0" smtClean="0"/>
              <a:t> acids, </a:t>
            </a:r>
            <a:r>
              <a:rPr lang="en-US" dirty="0" err="1" smtClean="0"/>
              <a:t>Dibenzo</a:t>
            </a:r>
            <a:r>
              <a:rPr lang="en-US" dirty="0" smtClean="0"/>
              <a:t> Alpha </a:t>
            </a:r>
            <a:r>
              <a:rPr lang="en-US" dirty="0" err="1" smtClean="0"/>
              <a:t>Pyrones</a:t>
            </a:r>
            <a:r>
              <a:rPr lang="en-US" dirty="0" smtClean="0"/>
              <a:t>, </a:t>
            </a:r>
            <a:r>
              <a:rPr lang="en-US" dirty="0" err="1" smtClean="0"/>
              <a:t>Humic</a:t>
            </a:r>
            <a:r>
              <a:rPr lang="en-US" dirty="0" smtClean="0"/>
              <a:t> Acids and trace materials</a:t>
            </a:r>
            <a:endParaRPr lang="en-US" dirty="0"/>
          </a:p>
        </p:txBody>
      </p:sp>
      <p:sp>
        <p:nvSpPr>
          <p:cNvPr id="16" name="TextBox 15"/>
          <p:cNvSpPr txBox="1"/>
          <p:nvPr/>
        </p:nvSpPr>
        <p:spPr>
          <a:xfrm>
            <a:off x="152400" y="5943600"/>
            <a:ext cx="7924477" cy="646331"/>
          </a:xfrm>
          <a:prstGeom prst="rect">
            <a:avLst/>
          </a:prstGeom>
          <a:noFill/>
        </p:spPr>
        <p:txBody>
          <a:bodyPr wrap="none" rtlCol="0">
            <a:spAutoFit/>
          </a:bodyPr>
          <a:lstStyle/>
          <a:p>
            <a:r>
              <a:rPr lang="en-US" dirty="0" smtClean="0"/>
              <a:t>Q5: What are the side effects of regular intake of </a:t>
            </a:r>
            <a:r>
              <a:rPr lang="en-US" dirty="0" err="1" smtClean="0"/>
              <a:t>Shilajit</a:t>
            </a:r>
            <a:r>
              <a:rPr lang="en-US" dirty="0" smtClean="0"/>
              <a:t> capsules?</a:t>
            </a:r>
            <a:br>
              <a:rPr lang="en-US" dirty="0" smtClean="0"/>
            </a:br>
            <a:r>
              <a:rPr lang="en-US" dirty="0" err="1" smtClean="0"/>
              <a:t>Ans</a:t>
            </a:r>
            <a:r>
              <a:rPr lang="en-US" dirty="0" smtClean="0"/>
              <a:t>: No, There is no any side effects of </a:t>
            </a:r>
            <a:r>
              <a:rPr lang="en-US" dirty="0" err="1" smtClean="0"/>
              <a:t>shilajit</a:t>
            </a:r>
            <a:r>
              <a:rPr lang="en-US" dirty="0" smtClean="0"/>
              <a:t> capsules has been reported till date.</a:t>
            </a:r>
            <a:endParaRPr lang="en-US" dirty="0"/>
          </a:p>
        </p:txBody>
      </p:sp>
      <p:sp>
        <p:nvSpPr>
          <p:cNvPr id="17" name="TextBox 16"/>
          <p:cNvSpPr txBox="1"/>
          <p:nvPr/>
        </p:nvSpPr>
        <p:spPr>
          <a:xfrm>
            <a:off x="152400" y="4953000"/>
            <a:ext cx="8991600" cy="1200329"/>
          </a:xfrm>
          <a:prstGeom prst="rect">
            <a:avLst/>
          </a:prstGeom>
          <a:noFill/>
        </p:spPr>
        <p:txBody>
          <a:bodyPr wrap="square" rtlCol="0">
            <a:spAutoFit/>
          </a:bodyPr>
          <a:lstStyle/>
          <a:p>
            <a:r>
              <a:rPr lang="en-US" dirty="0" smtClean="0"/>
              <a:t>Q4: Where to buy 100% pure, effective and cheap </a:t>
            </a:r>
            <a:r>
              <a:rPr lang="en-US" dirty="0" err="1" smtClean="0"/>
              <a:t>shilajit</a:t>
            </a:r>
            <a:r>
              <a:rPr lang="en-US" dirty="0" smtClean="0"/>
              <a:t> capsules online from India?</a:t>
            </a:r>
          </a:p>
          <a:p>
            <a:r>
              <a:rPr lang="en-US" dirty="0" err="1" smtClean="0"/>
              <a:t>Ans</a:t>
            </a:r>
            <a:r>
              <a:rPr lang="en-US" dirty="0" smtClean="0"/>
              <a:t>: </a:t>
            </a:r>
            <a:r>
              <a:rPr lang="en-US" dirty="0" err="1" smtClean="0"/>
              <a:t>Planetayurveda</a:t>
            </a:r>
            <a:r>
              <a:rPr lang="en-US" dirty="0" smtClean="0"/>
              <a:t> and </a:t>
            </a:r>
            <a:r>
              <a:rPr lang="en-US" dirty="0" err="1" smtClean="0"/>
              <a:t>Krishnaherbals</a:t>
            </a:r>
            <a:r>
              <a:rPr lang="en-US" dirty="0" smtClean="0"/>
              <a:t> companies are the major manufacturers of </a:t>
            </a:r>
            <a:r>
              <a:rPr lang="en-US" dirty="0" err="1" smtClean="0"/>
              <a:t>Shilajit</a:t>
            </a:r>
            <a:r>
              <a:rPr lang="en-US" dirty="0" smtClean="0"/>
              <a:t> in India. They are the leading suppliers of </a:t>
            </a:r>
            <a:r>
              <a:rPr lang="en-US" dirty="0" err="1" smtClean="0"/>
              <a:t>Shilajit</a:t>
            </a:r>
            <a:r>
              <a:rPr lang="en-US" dirty="0" smtClean="0"/>
              <a:t> to many countries.</a:t>
            </a:r>
          </a:p>
          <a:p>
            <a:endParaRPr lang="en-US" dirty="0"/>
          </a:p>
        </p:txBody>
      </p:sp>
      <p:pic>
        <p:nvPicPr>
          <p:cNvPr id="22" name="Picture 21"/>
          <p:cNvPicPr>
            <a:picLocks noChangeAspect="1" noChangeArrowheads="1"/>
          </p:cNvPicPr>
          <p:nvPr/>
        </p:nvPicPr>
        <p:blipFill>
          <a:blip r:embed="rId3"/>
          <a:srcRect/>
          <a:stretch>
            <a:fillRect/>
          </a:stretch>
        </p:blipFill>
        <p:spPr bwMode="auto">
          <a:xfrm>
            <a:off x="8077200" y="76200"/>
            <a:ext cx="838200" cy="619539"/>
          </a:xfrm>
          <a:prstGeom prst="rect">
            <a:avLst/>
          </a:prstGeom>
          <a:noFill/>
          <a:ln w="9525">
            <a:noFill/>
            <a:miter lim="800000"/>
            <a:headEnd/>
            <a:tailEnd/>
          </a:ln>
          <a:effectLst/>
        </p:spPr>
      </p:pic>
      <p:sp>
        <p:nvSpPr>
          <p:cNvPr id="23" name="TextBox 22"/>
          <p:cNvSpPr txBox="1"/>
          <p:nvPr/>
        </p:nvSpPr>
        <p:spPr>
          <a:xfrm>
            <a:off x="3886200" y="203537"/>
            <a:ext cx="4495800" cy="1015663"/>
          </a:xfrm>
          <a:prstGeom prst="rect">
            <a:avLst/>
          </a:prstGeom>
          <a:noFill/>
        </p:spPr>
        <p:txBody>
          <a:bodyPr wrap="square" rtlCol="0">
            <a:spAutoFit/>
          </a:bodyPr>
          <a:lstStyle/>
          <a:p>
            <a:r>
              <a:rPr lang="en-US"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PLANET AYURVEDA</a:t>
            </a:r>
          </a:p>
          <a:p>
            <a:r>
              <a:rPr lang="en-US" sz="3000" b="1" dirty="0" smtClean="0">
                <a:ln w="1905"/>
                <a:solidFill>
                  <a:schemeClr val="accent6">
                    <a:lumMod val="75000"/>
                  </a:schemeClr>
                </a:solidFill>
                <a:effectLst>
                  <a:innerShdw blurRad="69850" dist="43180" dir="5400000">
                    <a:srgbClr val="000000">
                      <a:alpha val="65000"/>
                    </a:srgbClr>
                  </a:innerShdw>
                </a:effectLst>
                <a:latin typeface="Arial Black" pitchFamily="34" charset="0"/>
              </a:rPr>
              <a:t>           </a:t>
            </a:r>
            <a:endParaRPr lang="en-US" sz="2800" b="1" dirty="0">
              <a:latin typeface="Nyala" pitchFamily="2" charset="0"/>
            </a:endParaRPr>
          </a:p>
        </p:txBody>
      </p:sp>
      <p:sp>
        <p:nvSpPr>
          <p:cNvPr id="24" name="Rectangle 23"/>
          <p:cNvSpPr/>
          <p:nvPr/>
        </p:nvSpPr>
        <p:spPr>
          <a:xfrm>
            <a:off x="3428999" y="605135"/>
            <a:ext cx="4953001" cy="461665"/>
          </a:xfrm>
          <a:prstGeom prst="rect">
            <a:avLst/>
          </a:prstGeom>
          <a:noFill/>
        </p:spPr>
        <p:txBody>
          <a:bodyPr wrap="square" lIns="91440" tIns="45720" rIns="91440" bIns="4572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dobe Gothic Std B" pitchFamily="34" charset="-128"/>
                <a:ea typeface="Adobe Gothic Std B" pitchFamily="34" charset="-128"/>
              </a:rPr>
              <a:t>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Kozuka Gothic Pr6N M" pitchFamily="34" charset="-128"/>
                <a:ea typeface="Kozuka Gothic Pr6N M" pitchFamily="34" charset="-128"/>
              </a:rPr>
              <a:t>SHILAJIT CAPSULES</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Kozuka Gothic Pr6N M" pitchFamily="34" charset="-128"/>
              <a:ea typeface="Kozuka Gothic Pr6N M" pitchFamily="34" charset="-128"/>
            </a:endParaRPr>
          </a:p>
        </p:txBody>
      </p:sp>
      <p:pic>
        <p:nvPicPr>
          <p:cNvPr id="25" name="Picture 2" descr="C:\Program Files (x86)\Microsoft Office\MEDIA\OFFICE12\LINES\BD10308_.GIF"/>
          <p:cNvPicPr>
            <a:picLocks noChangeAspect="1" noChangeArrowheads="1"/>
          </p:cNvPicPr>
          <p:nvPr/>
        </p:nvPicPr>
        <p:blipFill>
          <a:blip r:embed="rId4"/>
          <a:srcRect/>
          <a:stretch>
            <a:fillRect/>
          </a:stretch>
        </p:blipFill>
        <p:spPr bwMode="auto">
          <a:xfrm>
            <a:off x="228600" y="1455420"/>
            <a:ext cx="8686800" cy="144780"/>
          </a:xfrm>
          <a:prstGeom prst="rect">
            <a:avLst/>
          </a:prstGeom>
          <a:noFill/>
        </p:spPr>
      </p:pic>
      <p:sp>
        <p:nvSpPr>
          <p:cNvPr id="26" name="TextBox 25"/>
          <p:cNvSpPr txBox="1"/>
          <p:nvPr/>
        </p:nvSpPr>
        <p:spPr>
          <a:xfrm>
            <a:off x="5334000" y="1002268"/>
            <a:ext cx="2903424"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(www.Planetayurveda.com)</a:t>
            </a:r>
            <a:endParaRPr lang="en-US" b="1" dirty="0">
              <a:latin typeface="Times New Roman" pitchFamily="18" charset="0"/>
              <a:cs typeface="Times New Roman" pitchFamily="18" charset="0"/>
            </a:endParaRPr>
          </a:p>
        </p:txBody>
      </p:sp>
    </p:spTree>
  </p:cSld>
  <p:clrMapOvr>
    <a:masterClrMapping/>
  </p:clrMapOvr>
  <p:transition advTm="30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3000"/>
                                        <p:tgtEl>
                                          <p:spTgt spid="11"/>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3000"/>
                                        <p:tgtEl>
                                          <p:spTgt spid="13"/>
                                        </p:tgtEl>
                                      </p:cBhvr>
                                    </p:animEffect>
                                  </p:childTnLst>
                                </p:cTn>
                              </p:par>
                            </p:childTnLst>
                          </p:cTn>
                        </p:par>
                        <p:par>
                          <p:cTn id="16" fill="hold">
                            <p:stCondLst>
                              <p:cond delay="7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3000"/>
                                        <p:tgtEl>
                                          <p:spTgt spid="15"/>
                                        </p:tgtEl>
                                      </p:cBhvr>
                                    </p:animEffect>
                                  </p:childTnLst>
                                </p:cTn>
                              </p:par>
                            </p:childTnLst>
                          </p:cTn>
                        </p:par>
                        <p:par>
                          <p:cTn id="20" fill="hold">
                            <p:stCondLst>
                              <p:cond delay="1000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3000"/>
                                        <p:tgtEl>
                                          <p:spTgt spid="17"/>
                                        </p:tgtEl>
                                      </p:cBhvr>
                                    </p:animEffect>
                                  </p:childTnLst>
                                </p:cTn>
                              </p:par>
                            </p:childTnLst>
                          </p:cTn>
                        </p:par>
                        <p:par>
                          <p:cTn id="24" fill="hold">
                            <p:stCondLst>
                              <p:cond delay="13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3"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lanetayurveda.jpg"/>
          <p:cNvPicPr>
            <a:picLocks noChangeAspect="1"/>
          </p:cNvPicPr>
          <p:nvPr/>
        </p:nvPicPr>
        <p:blipFill>
          <a:blip r:embed="rId2">
            <a:lum bright="70000" contrast="-70000"/>
          </a:blip>
          <a:stretch>
            <a:fillRect/>
          </a:stretch>
        </p:blipFill>
        <p:spPr>
          <a:xfrm>
            <a:off x="1219200" y="1781862"/>
            <a:ext cx="6462301" cy="5092292"/>
          </a:xfrm>
          <a:prstGeom prst="rect">
            <a:avLst/>
          </a:prstGeom>
        </p:spPr>
      </p:pic>
      <p:graphicFrame>
        <p:nvGraphicFramePr>
          <p:cNvPr id="19" name="Table 18"/>
          <p:cNvGraphicFramePr>
            <a:graphicFrameLocks noGrp="1"/>
          </p:cNvGraphicFramePr>
          <p:nvPr/>
        </p:nvGraphicFramePr>
        <p:xfrm>
          <a:off x="609600" y="2438400"/>
          <a:ext cx="6400800" cy="2194560"/>
        </p:xfrm>
        <a:graphic>
          <a:graphicData uri="http://schemas.openxmlformats.org/drawingml/2006/table">
            <a:tbl>
              <a:tblPr firstRow="1" bandRow="1">
                <a:tableStyleId>{F5AB1C69-6EDB-4FF4-983F-18BD219EF322}</a:tableStyleId>
              </a:tblPr>
              <a:tblGrid>
                <a:gridCol w="1600200"/>
                <a:gridCol w="1600200"/>
                <a:gridCol w="1600200"/>
                <a:gridCol w="1600200"/>
              </a:tblGrid>
              <a:tr h="317500">
                <a:tc>
                  <a:txBody>
                    <a:bodyPr/>
                    <a:lstStyle/>
                    <a:p>
                      <a:pPr algn="ctr"/>
                      <a:r>
                        <a:rPr lang="en-US" b="1" dirty="0">
                          <a:solidFill>
                            <a:schemeClr val="tx1"/>
                          </a:solidFill>
                        </a:rPr>
                        <a:t>Packs</a:t>
                      </a:r>
                      <a:endParaRPr lang="en-US" dirty="0">
                        <a:solidFill>
                          <a:schemeClr val="tx1"/>
                        </a:solidFill>
                      </a:endParaRPr>
                    </a:p>
                  </a:txBody>
                  <a:tcPr/>
                </a:tc>
                <a:tc>
                  <a:txBody>
                    <a:bodyPr/>
                    <a:lstStyle/>
                    <a:p>
                      <a:pPr algn="ctr"/>
                      <a:r>
                        <a:rPr lang="en-US" b="1" dirty="0">
                          <a:solidFill>
                            <a:schemeClr val="tx1"/>
                          </a:solidFill>
                        </a:rPr>
                        <a:t>Retail Price</a:t>
                      </a:r>
                      <a:endParaRPr lang="en-US" dirty="0">
                        <a:solidFill>
                          <a:schemeClr val="tx1"/>
                        </a:solidFill>
                      </a:endParaRPr>
                    </a:p>
                  </a:txBody>
                  <a:tcPr/>
                </a:tc>
                <a:tc>
                  <a:txBody>
                    <a:bodyPr/>
                    <a:lstStyle/>
                    <a:p>
                      <a:pPr algn="ctr"/>
                      <a:r>
                        <a:rPr lang="en-US" b="1" dirty="0">
                          <a:solidFill>
                            <a:schemeClr val="tx1"/>
                          </a:solidFill>
                        </a:rPr>
                        <a:t>Sale Price</a:t>
                      </a:r>
                      <a:endParaRPr lang="en-US" dirty="0">
                        <a:solidFill>
                          <a:schemeClr val="tx1"/>
                        </a:solidFill>
                      </a:endParaRPr>
                    </a:p>
                  </a:txBody>
                  <a:tcPr/>
                </a:tc>
                <a:tc>
                  <a:txBody>
                    <a:bodyPr/>
                    <a:lstStyle/>
                    <a:p>
                      <a:pPr algn="ctr"/>
                      <a:r>
                        <a:rPr lang="en-US" b="1" dirty="0">
                          <a:solidFill>
                            <a:schemeClr val="tx1"/>
                          </a:solidFill>
                        </a:rPr>
                        <a:t>Order Now</a:t>
                      </a:r>
                      <a:endParaRPr lang="en-US" dirty="0">
                        <a:solidFill>
                          <a:schemeClr val="tx1"/>
                        </a:solidFill>
                      </a:endParaRPr>
                    </a:p>
                  </a:txBody>
                  <a:tcPr/>
                </a:tc>
              </a:tr>
              <a:tr h="317500">
                <a:tc>
                  <a:txBody>
                    <a:bodyPr/>
                    <a:lstStyle/>
                    <a:p>
                      <a:pPr algn="ctr"/>
                      <a:r>
                        <a:rPr lang="en-US" dirty="0"/>
                        <a:t>1 Bottle</a:t>
                      </a:r>
                    </a:p>
                  </a:txBody>
                  <a:tcPr/>
                </a:tc>
                <a:tc>
                  <a:txBody>
                    <a:bodyPr/>
                    <a:lstStyle/>
                    <a:p>
                      <a:pPr algn="ctr"/>
                      <a:r>
                        <a:rPr lang="en-US" dirty="0"/>
                        <a:t>$24.95</a:t>
                      </a:r>
                    </a:p>
                  </a:txBody>
                  <a:tcPr/>
                </a:tc>
                <a:tc>
                  <a:txBody>
                    <a:bodyPr/>
                    <a:lstStyle/>
                    <a:p>
                      <a:pPr algn="ctr"/>
                      <a:r>
                        <a:rPr lang="en-US" dirty="0"/>
                        <a:t>$22.95</a:t>
                      </a:r>
                    </a:p>
                  </a:txBody>
                  <a:tcPr/>
                </a:tc>
                <a:tc>
                  <a:txBody>
                    <a:bodyPr/>
                    <a:lstStyle/>
                    <a:p>
                      <a:pPr algn="ctr"/>
                      <a:r>
                        <a:rPr lang="en-US"/>
                        <a:t>Min 2</a:t>
                      </a:r>
                    </a:p>
                  </a:txBody>
                  <a:tcPr/>
                </a:tc>
              </a:tr>
              <a:tr h="317500">
                <a:tc>
                  <a:txBody>
                    <a:bodyPr/>
                    <a:lstStyle/>
                    <a:p>
                      <a:pPr algn="ctr"/>
                      <a:r>
                        <a:rPr lang="en-US" dirty="0"/>
                        <a:t>2 Bottles</a:t>
                      </a:r>
                    </a:p>
                  </a:txBody>
                  <a:tcPr/>
                </a:tc>
                <a:tc>
                  <a:txBody>
                    <a:bodyPr/>
                    <a:lstStyle/>
                    <a:p>
                      <a:pPr algn="ctr"/>
                      <a:r>
                        <a:rPr lang="en-US"/>
                        <a:t>$49.90</a:t>
                      </a:r>
                    </a:p>
                  </a:txBody>
                  <a:tcPr/>
                </a:tc>
                <a:tc>
                  <a:txBody>
                    <a:bodyPr/>
                    <a:lstStyle/>
                    <a:p>
                      <a:pPr algn="ctr"/>
                      <a:r>
                        <a:rPr lang="en-US" dirty="0"/>
                        <a:t>$42.95</a:t>
                      </a:r>
                    </a:p>
                  </a:txBody>
                  <a:tcPr/>
                </a:tc>
                <a:tc>
                  <a:txBody>
                    <a:bodyPr/>
                    <a:lstStyle/>
                    <a:p>
                      <a:pPr algn="ctr"/>
                      <a:r>
                        <a:rPr lang="en-US" dirty="0">
                          <a:hlinkClick r:id="rId3"/>
                        </a:rPr>
                        <a:t>Buy Now</a:t>
                      </a:r>
                      <a:endParaRPr lang="en-US" dirty="0"/>
                    </a:p>
                  </a:txBody>
                  <a:tcPr/>
                </a:tc>
              </a:tr>
              <a:tr h="317500">
                <a:tc>
                  <a:txBody>
                    <a:bodyPr/>
                    <a:lstStyle/>
                    <a:p>
                      <a:pPr algn="ctr"/>
                      <a:r>
                        <a:rPr lang="en-US"/>
                        <a:t>3 Bottles</a:t>
                      </a:r>
                    </a:p>
                  </a:txBody>
                  <a:tcPr/>
                </a:tc>
                <a:tc>
                  <a:txBody>
                    <a:bodyPr/>
                    <a:lstStyle/>
                    <a:p>
                      <a:pPr algn="ctr"/>
                      <a:r>
                        <a:rPr lang="en-US"/>
                        <a:t>$74.85</a:t>
                      </a:r>
                    </a:p>
                  </a:txBody>
                  <a:tcPr/>
                </a:tc>
                <a:tc>
                  <a:txBody>
                    <a:bodyPr/>
                    <a:lstStyle/>
                    <a:p>
                      <a:pPr algn="ctr"/>
                      <a:r>
                        <a:rPr lang="en-US"/>
                        <a:t>$61.95</a:t>
                      </a:r>
                    </a:p>
                  </a:txBody>
                  <a:tcPr/>
                </a:tc>
                <a:tc>
                  <a:txBody>
                    <a:bodyPr/>
                    <a:lstStyle/>
                    <a:p>
                      <a:pPr algn="ctr"/>
                      <a:r>
                        <a:rPr lang="en-US" dirty="0">
                          <a:hlinkClick r:id="rId4"/>
                        </a:rPr>
                        <a:t>Buy Now</a:t>
                      </a:r>
                      <a:endParaRPr lang="en-US" dirty="0"/>
                    </a:p>
                  </a:txBody>
                  <a:tcPr/>
                </a:tc>
              </a:tr>
              <a:tr h="317500">
                <a:tc>
                  <a:txBody>
                    <a:bodyPr/>
                    <a:lstStyle/>
                    <a:p>
                      <a:pPr algn="ctr"/>
                      <a:r>
                        <a:rPr lang="en-US"/>
                        <a:t>5 Bottles</a:t>
                      </a:r>
                    </a:p>
                  </a:txBody>
                  <a:tcPr/>
                </a:tc>
                <a:tc>
                  <a:txBody>
                    <a:bodyPr/>
                    <a:lstStyle/>
                    <a:p>
                      <a:pPr algn="ctr"/>
                      <a:r>
                        <a:rPr lang="en-US"/>
                        <a:t>$124.75</a:t>
                      </a:r>
                    </a:p>
                  </a:txBody>
                  <a:tcPr/>
                </a:tc>
                <a:tc>
                  <a:txBody>
                    <a:bodyPr/>
                    <a:lstStyle/>
                    <a:p>
                      <a:pPr algn="ctr"/>
                      <a:r>
                        <a:rPr lang="en-US" dirty="0"/>
                        <a:t>$97.95</a:t>
                      </a:r>
                    </a:p>
                  </a:txBody>
                  <a:tcPr/>
                </a:tc>
                <a:tc>
                  <a:txBody>
                    <a:bodyPr/>
                    <a:lstStyle/>
                    <a:p>
                      <a:pPr algn="ctr"/>
                      <a:r>
                        <a:rPr lang="en-US">
                          <a:hlinkClick r:id="rId5"/>
                        </a:rPr>
                        <a:t>Buy Now</a:t>
                      </a:r>
                      <a:endParaRPr lang="en-US"/>
                    </a:p>
                  </a:txBody>
                  <a:tcPr/>
                </a:tc>
              </a:tr>
              <a:tr h="317500">
                <a:tc>
                  <a:txBody>
                    <a:bodyPr/>
                    <a:lstStyle/>
                    <a:p>
                      <a:pPr algn="ctr"/>
                      <a:r>
                        <a:rPr lang="en-US" dirty="0"/>
                        <a:t>10 Bottles</a:t>
                      </a:r>
                      <a:r>
                        <a:rPr lang="en-US" b="1" dirty="0"/>
                        <a:t> </a:t>
                      </a:r>
                      <a:endParaRPr lang="en-US" dirty="0"/>
                    </a:p>
                  </a:txBody>
                  <a:tcPr/>
                </a:tc>
                <a:tc>
                  <a:txBody>
                    <a:bodyPr/>
                    <a:lstStyle/>
                    <a:p>
                      <a:pPr algn="ctr"/>
                      <a:r>
                        <a:rPr lang="en-US" dirty="0"/>
                        <a:t>$249.50</a:t>
                      </a:r>
                    </a:p>
                  </a:txBody>
                  <a:tcPr/>
                </a:tc>
                <a:tc>
                  <a:txBody>
                    <a:bodyPr/>
                    <a:lstStyle/>
                    <a:p>
                      <a:pPr algn="ctr"/>
                      <a:r>
                        <a:rPr lang="en-US"/>
                        <a:t>$183.95</a:t>
                      </a:r>
                    </a:p>
                  </a:txBody>
                  <a:tcPr/>
                </a:tc>
                <a:tc>
                  <a:txBody>
                    <a:bodyPr/>
                    <a:lstStyle/>
                    <a:p>
                      <a:pPr algn="ctr"/>
                      <a:r>
                        <a:rPr lang="en-US" dirty="0">
                          <a:hlinkClick r:id="rId6"/>
                        </a:rPr>
                        <a:t>Buy Now</a:t>
                      </a:r>
                      <a:endParaRPr lang="en-US" dirty="0"/>
                    </a:p>
                  </a:txBody>
                  <a:tcPr/>
                </a:tc>
              </a:tr>
            </a:tbl>
          </a:graphicData>
        </a:graphic>
      </p:graphicFrame>
      <p:sp>
        <p:nvSpPr>
          <p:cNvPr id="21" name="TextBox 20"/>
          <p:cNvSpPr txBox="1"/>
          <p:nvPr/>
        </p:nvSpPr>
        <p:spPr>
          <a:xfrm>
            <a:off x="685800" y="5562600"/>
            <a:ext cx="7543800"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You Many Also Buy </a:t>
            </a:r>
            <a:r>
              <a:rPr lang="en-US" dirty="0" err="1" smtClean="0"/>
              <a:t>Shilajit</a:t>
            </a:r>
            <a:r>
              <a:rPr lang="en-US" dirty="0" smtClean="0"/>
              <a:t> Capsules online from our Official Websites – </a:t>
            </a:r>
          </a:p>
          <a:p>
            <a:pPr marL="342900" indent="-342900">
              <a:buAutoNum type="arabicPeriod"/>
            </a:pPr>
            <a:r>
              <a:rPr lang="en-US" dirty="0" smtClean="0">
                <a:hlinkClick r:id="rId7"/>
              </a:rPr>
              <a:t>www.Planetayurveda.com</a:t>
            </a:r>
            <a:r>
              <a:rPr lang="en-US" dirty="0" smtClean="0"/>
              <a:t>  (</a:t>
            </a:r>
            <a:r>
              <a:rPr lang="en-US" dirty="0" smtClean="0">
                <a:hlinkClick r:id="rId8"/>
              </a:rPr>
              <a:t>www.planetayurveda.com/shilajit.htm</a:t>
            </a:r>
            <a:r>
              <a:rPr lang="en-US" dirty="0" smtClean="0"/>
              <a:t>)</a:t>
            </a:r>
          </a:p>
          <a:p>
            <a:pPr marL="342900" indent="-342900">
              <a:buAutoNum type="arabicPeriod"/>
            </a:pPr>
            <a:r>
              <a:rPr lang="en-US" dirty="0" smtClean="0">
                <a:hlinkClick r:id="rId9"/>
              </a:rPr>
              <a:t>www.Krishnaherbals.com</a:t>
            </a:r>
            <a:r>
              <a:rPr lang="en-US" dirty="0" smtClean="0"/>
              <a:t> (</a:t>
            </a:r>
            <a:r>
              <a:rPr lang="en-US" dirty="0" smtClean="0">
                <a:hlinkClick r:id="rId10"/>
              </a:rPr>
              <a:t>www.krishnaherbals.com/shilajit-capsules.html</a:t>
            </a:r>
            <a:r>
              <a:rPr lang="en-US" dirty="0" smtClean="0"/>
              <a:t>) </a:t>
            </a:r>
            <a:endParaRPr lang="en-US" dirty="0"/>
          </a:p>
        </p:txBody>
      </p:sp>
      <p:pic>
        <p:nvPicPr>
          <p:cNvPr id="22" name="Picture 21" descr="slider-img5.jpg"/>
          <p:cNvPicPr>
            <a:picLocks noChangeAspect="1"/>
          </p:cNvPicPr>
          <p:nvPr/>
        </p:nvPicPr>
        <p:blipFill>
          <a:blip r:embed="rId11"/>
          <a:stretch>
            <a:fillRect/>
          </a:stretch>
        </p:blipFill>
        <p:spPr>
          <a:xfrm>
            <a:off x="0" y="0"/>
            <a:ext cx="9144000" cy="2161480"/>
          </a:xfrm>
          <a:prstGeom prst="rect">
            <a:avLst/>
          </a:prstGeom>
        </p:spPr>
      </p:pic>
      <p:sp>
        <p:nvSpPr>
          <p:cNvPr id="26" name="TextBox 25"/>
          <p:cNvSpPr txBox="1"/>
          <p:nvPr/>
        </p:nvSpPr>
        <p:spPr>
          <a:xfrm>
            <a:off x="533400" y="4876800"/>
            <a:ext cx="6635856" cy="584775"/>
          </a:xfrm>
          <a:prstGeom prst="rect">
            <a:avLst/>
          </a:prstGeom>
          <a:noFill/>
        </p:spPr>
        <p:txBody>
          <a:bodyPr wrap="none" rtlCol="0">
            <a:spAutoFit/>
          </a:bodyPr>
          <a:lstStyle/>
          <a:p>
            <a:r>
              <a:rPr lang="en-US" sz="1400" b="1" dirty="0" smtClean="0"/>
              <a:t>Servings Per Container</a:t>
            </a:r>
            <a:r>
              <a:rPr lang="en-US" sz="1400" dirty="0" smtClean="0"/>
              <a:t> – 60 Capsules</a:t>
            </a:r>
            <a:br>
              <a:rPr lang="en-US" sz="1400" dirty="0" smtClean="0"/>
            </a:br>
            <a:r>
              <a:rPr lang="en-US" sz="1400" b="1" dirty="0" smtClean="0"/>
              <a:t>Dosage of </a:t>
            </a:r>
            <a:r>
              <a:rPr lang="en-US" sz="1400" b="1" dirty="0" err="1" smtClean="0"/>
              <a:t>Shilajit</a:t>
            </a:r>
            <a:r>
              <a:rPr lang="en-US" sz="1400" b="1" dirty="0" smtClean="0"/>
              <a:t> Capsules</a:t>
            </a:r>
            <a:r>
              <a:rPr lang="en-US" sz="1400" dirty="0" smtClean="0"/>
              <a:t> – 2 capsules twice daily, with plain water or milk after meals</a:t>
            </a:r>
            <a:r>
              <a:rPr lang="en-US" dirty="0" smtClean="0"/>
              <a:t>.</a:t>
            </a:r>
            <a:endParaRPr lang="en-US" dirty="0"/>
          </a:p>
        </p:txBody>
      </p:sp>
      <p:sp>
        <p:nvSpPr>
          <p:cNvPr id="9" name="TextBox 8"/>
          <p:cNvSpPr txBox="1"/>
          <p:nvPr/>
        </p:nvSpPr>
        <p:spPr>
          <a:xfrm>
            <a:off x="1752600" y="4535269"/>
            <a:ext cx="3975384" cy="646331"/>
          </a:xfrm>
          <a:prstGeom prst="rect">
            <a:avLst/>
          </a:prstGeom>
          <a:noFill/>
        </p:spPr>
        <p:txBody>
          <a:bodyPr wrap="square" rtlCol="0">
            <a:spAutoFit/>
          </a:bodyPr>
          <a:lstStyle/>
          <a:p>
            <a:r>
              <a:rPr lang="en-US" b="1" dirty="0" smtClean="0"/>
              <a:t>Free Shipping and Handling Worldwide!</a:t>
            </a:r>
            <a:endParaRPr lang="en-US" dirty="0" smtClean="0"/>
          </a:p>
          <a:p>
            <a:endParaRPr lang="en-US" dirty="0"/>
          </a:p>
        </p:txBody>
      </p:sp>
      <p:pic>
        <p:nvPicPr>
          <p:cNvPr id="8" name="Picture 7" descr="shilajit-zoom1.jpg"/>
          <p:cNvPicPr>
            <a:picLocks noChangeAspect="1"/>
          </p:cNvPicPr>
          <p:nvPr/>
        </p:nvPicPr>
        <p:blipFill>
          <a:blip r:embed="rId12"/>
          <a:stretch>
            <a:fillRect/>
          </a:stretch>
        </p:blipFill>
        <p:spPr>
          <a:xfrm>
            <a:off x="7357505" y="2362200"/>
            <a:ext cx="1457882" cy="2812302"/>
          </a:xfrm>
          <a:prstGeom prst="rect">
            <a:avLst/>
          </a:prstGeom>
        </p:spPr>
      </p:pic>
    </p:spTree>
  </p:cSld>
  <p:clrMapOvr>
    <a:masterClrMapping/>
  </p:clrMapOvr>
  <p:transition advTm="30000">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lanetayurveda.jpg"/>
          <p:cNvPicPr>
            <a:picLocks noChangeAspect="1"/>
          </p:cNvPicPr>
          <p:nvPr/>
        </p:nvPicPr>
        <p:blipFill>
          <a:blip r:embed="rId2">
            <a:lum bright="70000" contrast="-70000"/>
          </a:blip>
          <a:stretch>
            <a:fillRect/>
          </a:stretch>
        </p:blipFill>
        <p:spPr>
          <a:xfrm>
            <a:off x="1219200" y="1781862"/>
            <a:ext cx="6462301" cy="5092292"/>
          </a:xfrm>
          <a:prstGeom prst="rect">
            <a:avLst/>
          </a:prstGeom>
        </p:spPr>
      </p:pic>
      <p:pic>
        <p:nvPicPr>
          <p:cNvPr id="4" name="Picture 3"/>
          <p:cNvPicPr>
            <a:picLocks noChangeAspect="1" noChangeArrowheads="1"/>
          </p:cNvPicPr>
          <p:nvPr/>
        </p:nvPicPr>
        <p:blipFill>
          <a:blip r:embed="rId3"/>
          <a:srcRect/>
          <a:stretch>
            <a:fillRect/>
          </a:stretch>
        </p:blipFill>
        <p:spPr bwMode="auto">
          <a:xfrm>
            <a:off x="8077200" y="76200"/>
            <a:ext cx="838200" cy="619539"/>
          </a:xfrm>
          <a:prstGeom prst="rect">
            <a:avLst/>
          </a:prstGeom>
          <a:noFill/>
          <a:ln w="9525">
            <a:noFill/>
            <a:miter lim="800000"/>
            <a:headEnd/>
            <a:tailEnd/>
          </a:ln>
          <a:effectLst/>
        </p:spPr>
      </p:pic>
      <p:sp>
        <p:nvSpPr>
          <p:cNvPr id="5" name="TextBox 4"/>
          <p:cNvSpPr txBox="1"/>
          <p:nvPr/>
        </p:nvSpPr>
        <p:spPr>
          <a:xfrm>
            <a:off x="3886200" y="203537"/>
            <a:ext cx="4495800" cy="1015663"/>
          </a:xfrm>
          <a:prstGeom prst="rect">
            <a:avLst/>
          </a:prstGeom>
          <a:noFill/>
        </p:spPr>
        <p:txBody>
          <a:bodyPr wrap="square" rtlCol="0">
            <a:spAutoFit/>
          </a:bodyPr>
          <a:lstStyle/>
          <a:p>
            <a:r>
              <a:rPr lang="en-US"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PLANET AYURVEDA</a:t>
            </a:r>
          </a:p>
          <a:p>
            <a:r>
              <a:rPr lang="en-US" sz="3000" b="1" dirty="0" smtClean="0">
                <a:ln w="1905"/>
                <a:solidFill>
                  <a:schemeClr val="accent6">
                    <a:lumMod val="75000"/>
                  </a:schemeClr>
                </a:solidFill>
                <a:effectLst>
                  <a:innerShdw blurRad="69850" dist="43180" dir="5400000">
                    <a:srgbClr val="000000">
                      <a:alpha val="65000"/>
                    </a:srgbClr>
                  </a:innerShdw>
                </a:effectLst>
                <a:latin typeface="Arial Black" pitchFamily="34" charset="0"/>
              </a:rPr>
              <a:t>           </a:t>
            </a:r>
            <a:endParaRPr lang="en-US" sz="2800" b="1" dirty="0">
              <a:latin typeface="Nyala" pitchFamily="2" charset="0"/>
            </a:endParaRPr>
          </a:p>
        </p:txBody>
      </p:sp>
      <p:sp>
        <p:nvSpPr>
          <p:cNvPr id="8" name="Rectangle 7"/>
          <p:cNvSpPr/>
          <p:nvPr/>
        </p:nvSpPr>
        <p:spPr>
          <a:xfrm>
            <a:off x="3428999" y="605135"/>
            <a:ext cx="4953001" cy="461665"/>
          </a:xfrm>
          <a:prstGeom prst="rect">
            <a:avLst/>
          </a:prstGeom>
          <a:noFill/>
        </p:spPr>
        <p:txBody>
          <a:bodyPr wrap="square" lIns="91440" tIns="45720" rIns="91440" bIns="4572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dobe Gothic Std B" pitchFamily="34" charset="-128"/>
                <a:ea typeface="Adobe Gothic Std B" pitchFamily="34" charset="-128"/>
              </a:rPr>
              <a:t>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Kozuka Gothic Pr6N M" pitchFamily="34" charset="-128"/>
                <a:ea typeface="Kozuka Gothic Pr6N M" pitchFamily="34" charset="-128"/>
              </a:rPr>
              <a:t>SHILAJIT CAPSULES</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Kozuka Gothic Pr6N M" pitchFamily="34" charset="-128"/>
              <a:ea typeface="Kozuka Gothic Pr6N M" pitchFamily="34" charset="-128"/>
            </a:endParaRPr>
          </a:p>
        </p:txBody>
      </p:sp>
      <p:pic>
        <p:nvPicPr>
          <p:cNvPr id="10" name="Picture 2" descr="C:\Program Files (x86)\Microsoft Office\MEDIA\OFFICE12\LINES\BD10308_.GIF"/>
          <p:cNvPicPr>
            <a:picLocks noChangeAspect="1" noChangeArrowheads="1"/>
          </p:cNvPicPr>
          <p:nvPr/>
        </p:nvPicPr>
        <p:blipFill>
          <a:blip r:embed="rId4"/>
          <a:srcRect/>
          <a:stretch>
            <a:fillRect/>
          </a:stretch>
        </p:blipFill>
        <p:spPr bwMode="auto">
          <a:xfrm>
            <a:off x="228600" y="1455420"/>
            <a:ext cx="8686800" cy="144780"/>
          </a:xfrm>
          <a:prstGeom prst="rect">
            <a:avLst/>
          </a:prstGeom>
          <a:noFill/>
        </p:spPr>
      </p:pic>
      <p:sp>
        <p:nvSpPr>
          <p:cNvPr id="14" name="TextBox 13"/>
          <p:cNvSpPr txBox="1"/>
          <p:nvPr/>
        </p:nvSpPr>
        <p:spPr>
          <a:xfrm>
            <a:off x="5334000" y="1002268"/>
            <a:ext cx="2903424"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(www.Planetayurveda.com)</a:t>
            </a:r>
            <a:endParaRPr lang="en-US" b="1" dirty="0">
              <a:latin typeface="Times New Roman" pitchFamily="18" charset="0"/>
              <a:cs typeface="Times New Roman" pitchFamily="18" charset="0"/>
            </a:endParaRPr>
          </a:p>
        </p:txBody>
      </p:sp>
      <p:sp>
        <p:nvSpPr>
          <p:cNvPr id="15" name="TextBox 14"/>
          <p:cNvSpPr txBox="1"/>
          <p:nvPr/>
        </p:nvSpPr>
        <p:spPr>
          <a:xfrm>
            <a:off x="228600" y="1828800"/>
            <a:ext cx="3124200" cy="523220"/>
          </a:xfrm>
          <a:prstGeom prst="rect">
            <a:avLst/>
          </a:prstGeom>
          <a:gradFill flip="none" rotWithShape="1">
            <a:gsLst>
              <a:gs pos="100000">
                <a:schemeClr val="tx1"/>
              </a:gs>
              <a:gs pos="80000">
                <a:schemeClr val="accent6">
                  <a:shade val="93000"/>
                  <a:satMod val="130000"/>
                </a:schemeClr>
              </a:gs>
              <a:gs pos="0">
                <a:srgbClr val="FFFF00"/>
              </a:gs>
              <a:gs pos="100000">
                <a:schemeClr val="accent6">
                  <a:shade val="94000"/>
                  <a:satMod val="135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800" b="1" dirty="0" smtClean="0">
                <a:ln w="1905"/>
                <a:solidFill>
                  <a:sysClr val="windowText" lastClr="000000"/>
                </a:solidFill>
                <a:effectLst>
                  <a:innerShdw blurRad="69850" dist="43180" dir="5400000">
                    <a:srgbClr val="000000">
                      <a:alpha val="65000"/>
                    </a:srgbClr>
                  </a:innerShdw>
                </a:effectLst>
                <a:latin typeface="+mj-lt"/>
                <a:cs typeface="Times New Roman" pitchFamily="18" charset="0"/>
              </a:rPr>
              <a:t>     Shilajit Names</a:t>
            </a:r>
            <a:endParaRPr lang="en-US" sz="2800" b="1" dirty="0">
              <a:ln w="1905"/>
              <a:solidFill>
                <a:sysClr val="windowText" lastClr="000000"/>
              </a:solidFill>
              <a:effectLst>
                <a:innerShdw blurRad="69850" dist="43180" dir="5400000">
                  <a:srgbClr val="000000">
                    <a:alpha val="65000"/>
                  </a:srgbClr>
                </a:innerShdw>
              </a:effectLst>
              <a:latin typeface="+mj-lt"/>
              <a:cs typeface="Times New Roman" pitchFamily="18" charset="0"/>
            </a:endParaRPr>
          </a:p>
        </p:txBody>
      </p:sp>
      <p:sp>
        <p:nvSpPr>
          <p:cNvPr id="16" name="TextBox 15"/>
          <p:cNvSpPr txBox="1"/>
          <p:nvPr/>
        </p:nvSpPr>
        <p:spPr>
          <a:xfrm>
            <a:off x="152401" y="2514600"/>
            <a:ext cx="4267199" cy="2215991"/>
          </a:xfrm>
          <a:prstGeom prst="rect">
            <a:avLst/>
          </a:prstGeom>
          <a:noFill/>
        </p:spPr>
        <p:txBody>
          <a:bodyPr wrap="square" rtlCol="0">
            <a:spAutoFit/>
          </a:bodyPr>
          <a:lstStyle/>
          <a:p>
            <a:r>
              <a:rPr lang="en-US" sz="2000" dirty="0" smtClean="0"/>
              <a:t>Family name: </a:t>
            </a:r>
            <a:r>
              <a:rPr lang="en-US" sz="2000" dirty="0" err="1" smtClean="0"/>
              <a:t>Pedaliaceae</a:t>
            </a:r>
            <a:endParaRPr lang="en-US" sz="2000" dirty="0" smtClean="0"/>
          </a:p>
          <a:p>
            <a:r>
              <a:rPr lang="en-US" sz="2000" dirty="0" smtClean="0"/>
              <a:t>Sanskrit name: </a:t>
            </a:r>
            <a:r>
              <a:rPr lang="en-US" sz="2000" dirty="0" err="1" smtClean="0"/>
              <a:t>Shilajeet</a:t>
            </a:r>
            <a:r>
              <a:rPr lang="en-US" sz="2000" dirty="0" smtClean="0"/>
              <a:t> 	  	</a:t>
            </a:r>
          </a:p>
          <a:p>
            <a:r>
              <a:rPr lang="en-US" sz="2000" dirty="0" smtClean="0"/>
              <a:t>English name: Mineral pitch 	 </a:t>
            </a:r>
          </a:p>
          <a:p>
            <a:r>
              <a:rPr lang="en-US" sz="2000" dirty="0" smtClean="0"/>
              <a:t>Scientific name: </a:t>
            </a:r>
            <a:r>
              <a:rPr lang="en-US" sz="2000" dirty="0" err="1" smtClean="0"/>
              <a:t>Asphaltum</a:t>
            </a:r>
            <a:r>
              <a:rPr lang="en-US" sz="2000" dirty="0" smtClean="0"/>
              <a:t> </a:t>
            </a:r>
          </a:p>
          <a:p>
            <a:r>
              <a:rPr lang="en-US" sz="2000" dirty="0" smtClean="0"/>
              <a:t>Latin name: </a:t>
            </a:r>
            <a:r>
              <a:rPr lang="en-US" sz="2000" dirty="0" err="1" smtClean="0"/>
              <a:t>Asphaltum</a:t>
            </a:r>
            <a:r>
              <a:rPr lang="en-US" sz="2000" dirty="0" smtClean="0"/>
              <a:t> </a:t>
            </a:r>
            <a:r>
              <a:rPr lang="en-US" sz="2000" dirty="0" err="1" smtClean="0"/>
              <a:t>puniabiunum</a:t>
            </a:r>
            <a:r>
              <a:rPr lang="en-US" sz="2000" dirty="0" smtClean="0"/>
              <a:t>  </a:t>
            </a:r>
          </a:p>
          <a:p>
            <a:r>
              <a:rPr lang="en-US" sz="2000" dirty="0" smtClean="0"/>
              <a:t>Hindi name: </a:t>
            </a:r>
            <a:r>
              <a:rPr lang="en-US" sz="2000" dirty="0" err="1" smtClean="0"/>
              <a:t>Ral-yahudi</a:t>
            </a:r>
            <a:r>
              <a:rPr lang="en-US" sz="2000" dirty="0" smtClean="0"/>
              <a:t> </a:t>
            </a:r>
            <a:r>
              <a:rPr lang="en-US" dirty="0" smtClean="0"/>
              <a:t>	 </a:t>
            </a:r>
          </a:p>
          <a:p>
            <a:endParaRPr lang="en-US" dirty="0" smtClean="0"/>
          </a:p>
        </p:txBody>
      </p:sp>
      <p:sp>
        <p:nvSpPr>
          <p:cNvPr id="26" name="Rectangle 25"/>
          <p:cNvSpPr/>
          <p:nvPr/>
        </p:nvSpPr>
        <p:spPr>
          <a:xfrm>
            <a:off x="152400" y="5562600"/>
            <a:ext cx="8763000" cy="707886"/>
          </a:xfrm>
          <a:prstGeom prst="rect">
            <a:avLst/>
          </a:prstGeom>
        </p:spPr>
        <p:txBody>
          <a:bodyPr wrap="square">
            <a:spAutoFit/>
          </a:bodyPr>
          <a:lstStyle/>
          <a:p>
            <a:r>
              <a:rPr lang="en-US" sz="2000" dirty="0" smtClean="0"/>
              <a:t>Shilajit comes from the Indian subcontinent and it oozes out from between the</a:t>
            </a:r>
          </a:p>
          <a:p>
            <a:r>
              <a:rPr lang="en-US" sz="2000" dirty="0" smtClean="0"/>
              <a:t>cracks of rocks in the Himalayan Mountains</a:t>
            </a:r>
            <a:r>
              <a:rPr lang="en-US" dirty="0" smtClean="0"/>
              <a:t>.  </a:t>
            </a:r>
            <a:endParaRPr lang="en-US" dirty="0"/>
          </a:p>
        </p:txBody>
      </p:sp>
      <p:pic>
        <p:nvPicPr>
          <p:cNvPr id="29" name="Picture 28" descr="Himalaya.jpg"/>
          <p:cNvPicPr>
            <a:picLocks noChangeAspect="1"/>
          </p:cNvPicPr>
          <p:nvPr/>
        </p:nvPicPr>
        <p:blipFill>
          <a:blip r:embed="rId5"/>
          <a:stretch>
            <a:fillRect/>
          </a:stretch>
        </p:blipFill>
        <p:spPr>
          <a:xfrm>
            <a:off x="4651576" y="2133600"/>
            <a:ext cx="3876068" cy="2514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1" name="TextBox 30"/>
          <p:cNvSpPr txBox="1"/>
          <p:nvPr/>
        </p:nvSpPr>
        <p:spPr>
          <a:xfrm>
            <a:off x="228600" y="4876800"/>
            <a:ext cx="3124200" cy="523220"/>
          </a:xfrm>
          <a:prstGeom prst="rect">
            <a:avLst/>
          </a:prstGeom>
          <a:gradFill flip="none" rotWithShape="1">
            <a:gsLst>
              <a:gs pos="100000">
                <a:schemeClr val="tx1"/>
              </a:gs>
              <a:gs pos="80000">
                <a:schemeClr val="accent6">
                  <a:shade val="93000"/>
                  <a:satMod val="130000"/>
                </a:schemeClr>
              </a:gs>
              <a:gs pos="0">
                <a:srgbClr val="FFFF00"/>
              </a:gs>
              <a:gs pos="100000">
                <a:schemeClr val="accent6">
                  <a:shade val="94000"/>
                  <a:satMod val="135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800" b="1" dirty="0" smtClean="0">
                <a:ln w="1905"/>
                <a:solidFill>
                  <a:sysClr val="windowText" lastClr="000000"/>
                </a:solidFill>
                <a:effectLst>
                  <a:innerShdw blurRad="69850" dist="43180" dir="5400000">
                    <a:srgbClr val="000000">
                      <a:alpha val="65000"/>
                    </a:srgbClr>
                  </a:innerShdw>
                </a:effectLst>
                <a:latin typeface="+mj-lt"/>
                <a:cs typeface="Times New Roman" pitchFamily="18" charset="0"/>
              </a:rPr>
              <a:t>   Origin of Shilajit</a:t>
            </a:r>
            <a:endParaRPr lang="en-US" sz="2800" b="1" dirty="0">
              <a:ln w="1905"/>
              <a:solidFill>
                <a:sysClr val="windowText" lastClr="000000"/>
              </a:solidFill>
              <a:effectLst>
                <a:innerShdw blurRad="69850" dist="43180" dir="5400000">
                  <a:srgbClr val="000000">
                    <a:alpha val="65000"/>
                  </a:srgbClr>
                </a:innerShdw>
              </a:effectLst>
              <a:latin typeface="+mj-lt"/>
              <a:cs typeface="Times New Roman" pitchFamily="18" charset="0"/>
            </a:endParaRPr>
          </a:p>
        </p:txBody>
      </p:sp>
    </p:spTree>
  </p:cSld>
  <p:clrMapOvr>
    <a:masterClrMapping/>
  </p:clrMapOvr>
  <p:transition advClick="0" advTm="30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wipe(left)">
                                      <p:cBhvr>
                                        <p:cTn id="12" dur="3000"/>
                                        <p:tgtEl>
                                          <p:spTgt spid="16">
                                            <p:txEl>
                                              <p:pRg st="0" end="0"/>
                                            </p:txEl>
                                          </p:spTgt>
                                        </p:tgtEl>
                                      </p:cBhvr>
                                    </p:animEffect>
                                  </p:childTnLst>
                                </p:cTn>
                              </p:par>
                            </p:childTnLst>
                          </p:cTn>
                        </p:par>
                        <p:par>
                          <p:cTn id="13" fill="hold">
                            <p:stCondLst>
                              <p:cond delay="3000"/>
                            </p:stCondLst>
                            <p:childTnLst>
                              <p:par>
                                <p:cTn id="14" presetID="22" presetClass="entr" presetSubtype="8" fill="hold" nodeType="afterEffect">
                                  <p:stCondLst>
                                    <p:cond delay="0"/>
                                  </p:stCondLst>
                                  <p:childTnLst>
                                    <p:set>
                                      <p:cBhvr>
                                        <p:cTn id="15" dur="1" fill="hold">
                                          <p:stCondLst>
                                            <p:cond delay="0"/>
                                          </p:stCondLst>
                                        </p:cTn>
                                        <p:tgtEl>
                                          <p:spTgt spid="16">
                                            <p:txEl>
                                              <p:pRg st="1" end="1"/>
                                            </p:txEl>
                                          </p:spTgt>
                                        </p:tgtEl>
                                        <p:attrNameLst>
                                          <p:attrName>style.visibility</p:attrName>
                                        </p:attrNameLst>
                                      </p:cBhvr>
                                      <p:to>
                                        <p:strVal val="visible"/>
                                      </p:to>
                                    </p:set>
                                    <p:animEffect transition="in" filter="wipe(left)">
                                      <p:cBhvr>
                                        <p:cTn id="16" dur="3000"/>
                                        <p:tgtEl>
                                          <p:spTgt spid="16">
                                            <p:txEl>
                                              <p:pRg st="1" end="1"/>
                                            </p:txEl>
                                          </p:spTgt>
                                        </p:tgtEl>
                                      </p:cBhvr>
                                    </p:animEffect>
                                  </p:childTnLst>
                                </p:cTn>
                              </p:par>
                            </p:childTnLst>
                          </p:cTn>
                        </p:par>
                        <p:par>
                          <p:cTn id="17" fill="hold">
                            <p:stCondLst>
                              <p:cond delay="6000"/>
                            </p:stCondLst>
                            <p:childTnLst>
                              <p:par>
                                <p:cTn id="18" presetID="22" presetClass="entr" presetSubtype="8" fill="hold" nodeType="afterEffect">
                                  <p:stCondLst>
                                    <p:cond delay="0"/>
                                  </p:stCondLst>
                                  <p:childTnLst>
                                    <p:set>
                                      <p:cBhvr>
                                        <p:cTn id="19" dur="1" fill="hold">
                                          <p:stCondLst>
                                            <p:cond delay="0"/>
                                          </p:stCondLst>
                                        </p:cTn>
                                        <p:tgtEl>
                                          <p:spTgt spid="16">
                                            <p:txEl>
                                              <p:pRg st="2" end="2"/>
                                            </p:txEl>
                                          </p:spTgt>
                                        </p:tgtEl>
                                        <p:attrNameLst>
                                          <p:attrName>style.visibility</p:attrName>
                                        </p:attrNameLst>
                                      </p:cBhvr>
                                      <p:to>
                                        <p:strVal val="visible"/>
                                      </p:to>
                                    </p:set>
                                    <p:animEffect transition="in" filter="wipe(left)">
                                      <p:cBhvr>
                                        <p:cTn id="20" dur="3000"/>
                                        <p:tgtEl>
                                          <p:spTgt spid="16">
                                            <p:txEl>
                                              <p:pRg st="2" end="2"/>
                                            </p:txEl>
                                          </p:spTgt>
                                        </p:tgtEl>
                                      </p:cBhvr>
                                    </p:animEffect>
                                  </p:childTnLst>
                                </p:cTn>
                              </p:par>
                            </p:childTnLst>
                          </p:cTn>
                        </p:par>
                        <p:par>
                          <p:cTn id="21" fill="hold">
                            <p:stCondLst>
                              <p:cond delay="9000"/>
                            </p:stCondLst>
                            <p:childTnLst>
                              <p:par>
                                <p:cTn id="22" presetID="22" presetClass="entr" presetSubtype="8" fill="hold" nodeType="afterEffect">
                                  <p:stCondLst>
                                    <p:cond delay="0"/>
                                  </p:stCondLst>
                                  <p:childTnLst>
                                    <p:set>
                                      <p:cBhvr>
                                        <p:cTn id="23" dur="1" fill="hold">
                                          <p:stCondLst>
                                            <p:cond delay="0"/>
                                          </p:stCondLst>
                                        </p:cTn>
                                        <p:tgtEl>
                                          <p:spTgt spid="16">
                                            <p:txEl>
                                              <p:pRg st="3" end="3"/>
                                            </p:txEl>
                                          </p:spTgt>
                                        </p:tgtEl>
                                        <p:attrNameLst>
                                          <p:attrName>style.visibility</p:attrName>
                                        </p:attrNameLst>
                                      </p:cBhvr>
                                      <p:to>
                                        <p:strVal val="visible"/>
                                      </p:to>
                                    </p:set>
                                    <p:animEffect transition="in" filter="wipe(left)">
                                      <p:cBhvr>
                                        <p:cTn id="24" dur="3000"/>
                                        <p:tgtEl>
                                          <p:spTgt spid="16">
                                            <p:txEl>
                                              <p:pRg st="3" end="3"/>
                                            </p:txEl>
                                          </p:spTgt>
                                        </p:tgtEl>
                                      </p:cBhvr>
                                    </p:animEffect>
                                  </p:childTnLst>
                                </p:cTn>
                              </p:par>
                            </p:childTnLst>
                          </p:cTn>
                        </p:par>
                        <p:par>
                          <p:cTn id="25" fill="hold">
                            <p:stCondLst>
                              <p:cond delay="12000"/>
                            </p:stCondLst>
                            <p:childTnLst>
                              <p:par>
                                <p:cTn id="26" presetID="22" presetClass="entr" presetSubtype="8" fill="hold" nodeType="afterEffect">
                                  <p:stCondLst>
                                    <p:cond delay="0"/>
                                  </p:stCondLst>
                                  <p:childTnLst>
                                    <p:set>
                                      <p:cBhvr>
                                        <p:cTn id="27" dur="1" fill="hold">
                                          <p:stCondLst>
                                            <p:cond delay="0"/>
                                          </p:stCondLst>
                                        </p:cTn>
                                        <p:tgtEl>
                                          <p:spTgt spid="16">
                                            <p:txEl>
                                              <p:pRg st="4" end="4"/>
                                            </p:txEl>
                                          </p:spTgt>
                                        </p:tgtEl>
                                        <p:attrNameLst>
                                          <p:attrName>style.visibility</p:attrName>
                                        </p:attrNameLst>
                                      </p:cBhvr>
                                      <p:to>
                                        <p:strVal val="visible"/>
                                      </p:to>
                                    </p:set>
                                    <p:animEffect transition="in" filter="wipe(left)">
                                      <p:cBhvr>
                                        <p:cTn id="28" dur="3000"/>
                                        <p:tgtEl>
                                          <p:spTgt spid="16">
                                            <p:txEl>
                                              <p:pRg st="4" end="4"/>
                                            </p:txEl>
                                          </p:spTgt>
                                        </p:tgtEl>
                                      </p:cBhvr>
                                    </p:animEffect>
                                  </p:childTnLst>
                                </p:cTn>
                              </p:par>
                            </p:childTnLst>
                          </p:cTn>
                        </p:par>
                        <p:par>
                          <p:cTn id="29" fill="hold">
                            <p:stCondLst>
                              <p:cond delay="15000"/>
                            </p:stCondLst>
                            <p:childTnLst>
                              <p:par>
                                <p:cTn id="30" presetID="22" presetClass="entr" presetSubtype="8" fill="hold" nodeType="after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wipe(left)">
                                      <p:cBhvr>
                                        <p:cTn id="32" dur="3000"/>
                                        <p:tgtEl>
                                          <p:spTgt spid="16">
                                            <p:txEl>
                                              <p:pRg st="5" end="5"/>
                                            </p:txEl>
                                          </p:spTgt>
                                        </p:tgtEl>
                                      </p:cBhvr>
                                    </p:animEffect>
                                  </p:childTnLst>
                                </p:cTn>
                              </p:par>
                            </p:childTnLst>
                          </p:cTn>
                        </p:par>
                        <p:par>
                          <p:cTn id="33" fill="hold">
                            <p:stCondLst>
                              <p:cond delay="18000"/>
                            </p:stCondLst>
                            <p:childTnLst>
                              <p:par>
                                <p:cTn id="34" presetID="12" presetClass="entr" presetSubtype="8"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slide(fromLeft)">
                                      <p:cBhvr>
                                        <p:cTn id="36" dur="1000"/>
                                        <p:tgtEl>
                                          <p:spTgt spid="31"/>
                                        </p:tgtEl>
                                      </p:cBhvr>
                                    </p:animEffect>
                                  </p:childTnLst>
                                </p:cTn>
                              </p:par>
                            </p:childTnLst>
                          </p:cTn>
                        </p:par>
                        <p:par>
                          <p:cTn id="37" fill="hold">
                            <p:stCondLst>
                              <p:cond delay="19000"/>
                            </p:stCondLst>
                            <p:childTnLst>
                              <p:par>
                                <p:cTn id="38" presetID="22" presetClass="entr" presetSubtype="8" fill="hold" nodeType="afterEffect">
                                  <p:stCondLst>
                                    <p:cond delay="0"/>
                                  </p:stCondLst>
                                  <p:childTnLst>
                                    <p:set>
                                      <p:cBhvr>
                                        <p:cTn id="39" dur="1" fill="hold">
                                          <p:stCondLst>
                                            <p:cond delay="0"/>
                                          </p:stCondLst>
                                        </p:cTn>
                                        <p:tgtEl>
                                          <p:spTgt spid="26">
                                            <p:txEl>
                                              <p:pRg st="0" end="0"/>
                                            </p:txEl>
                                          </p:spTgt>
                                        </p:tgtEl>
                                        <p:attrNameLst>
                                          <p:attrName>style.visibility</p:attrName>
                                        </p:attrNameLst>
                                      </p:cBhvr>
                                      <p:to>
                                        <p:strVal val="visible"/>
                                      </p:to>
                                    </p:set>
                                    <p:animEffect transition="in" filter="wipe(left)">
                                      <p:cBhvr>
                                        <p:cTn id="40" dur="3000"/>
                                        <p:tgtEl>
                                          <p:spTgt spid="26">
                                            <p:txEl>
                                              <p:pRg st="0" end="0"/>
                                            </p:txEl>
                                          </p:spTgt>
                                        </p:tgtEl>
                                      </p:cBhvr>
                                    </p:animEffect>
                                  </p:childTnLst>
                                </p:cTn>
                              </p:par>
                            </p:childTnLst>
                          </p:cTn>
                        </p:par>
                        <p:par>
                          <p:cTn id="41" fill="hold">
                            <p:stCondLst>
                              <p:cond delay="22000"/>
                            </p:stCondLst>
                            <p:childTnLst>
                              <p:par>
                                <p:cTn id="42" presetID="22" presetClass="entr" presetSubtype="8" fill="hold" nodeType="afterEffect">
                                  <p:stCondLst>
                                    <p:cond delay="0"/>
                                  </p:stCondLst>
                                  <p:childTnLst>
                                    <p:set>
                                      <p:cBhvr>
                                        <p:cTn id="43" dur="1" fill="hold">
                                          <p:stCondLst>
                                            <p:cond delay="0"/>
                                          </p:stCondLst>
                                        </p:cTn>
                                        <p:tgtEl>
                                          <p:spTgt spid="26">
                                            <p:txEl>
                                              <p:pRg st="1" end="1"/>
                                            </p:txEl>
                                          </p:spTgt>
                                        </p:tgtEl>
                                        <p:attrNameLst>
                                          <p:attrName>style.visibility</p:attrName>
                                        </p:attrNameLst>
                                      </p:cBhvr>
                                      <p:to>
                                        <p:strVal val="visible"/>
                                      </p:to>
                                    </p:set>
                                    <p:animEffect transition="in" filter="wipe(left)">
                                      <p:cBhvr>
                                        <p:cTn id="44" dur="3000"/>
                                        <p:tgtEl>
                                          <p:spTgt spid="26">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randombar(horizontal)">
                                      <p:cBhvr>
                                        <p:cTn id="4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lanetayurveda.jpg"/>
          <p:cNvPicPr>
            <a:picLocks noChangeAspect="1"/>
          </p:cNvPicPr>
          <p:nvPr/>
        </p:nvPicPr>
        <p:blipFill>
          <a:blip r:embed="rId2">
            <a:lum bright="70000" contrast="-70000"/>
          </a:blip>
          <a:stretch>
            <a:fillRect/>
          </a:stretch>
        </p:blipFill>
        <p:spPr>
          <a:xfrm>
            <a:off x="1219200" y="1781862"/>
            <a:ext cx="6462301" cy="5092292"/>
          </a:xfrm>
          <a:prstGeom prst="rect">
            <a:avLst/>
          </a:prstGeom>
        </p:spPr>
      </p:pic>
      <p:sp>
        <p:nvSpPr>
          <p:cNvPr id="10" name="Rectangle 9"/>
          <p:cNvSpPr/>
          <p:nvPr/>
        </p:nvSpPr>
        <p:spPr>
          <a:xfrm>
            <a:off x="228600" y="2562761"/>
            <a:ext cx="8534400" cy="2246769"/>
          </a:xfrm>
          <a:prstGeom prst="rect">
            <a:avLst/>
          </a:prstGeom>
        </p:spPr>
        <p:txBody>
          <a:bodyPr wrap="square">
            <a:spAutoFit/>
          </a:bodyPr>
          <a:lstStyle/>
          <a:p>
            <a:pPr algn="just"/>
            <a:r>
              <a:rPr lang="en-US" sz="2000" dirty="0" smtClean="0"/>
              <a:t>Shilajit is considered the king herb of </a:t>
            </a:r>
            <a:r>
              <a:rPr lang="en-US" sz="2000" dirty="0" err="1" smtClean="0"/>
              <a:t>Ayurveda</a:t>
            </a:r>
            <a:r>
              <a:rPr lang="en-US" sz="2000" dirty="0" smtClean="0"/>
              <a:t>, the traditional Indian system of medicine. In Sanskrit the literal meaning of Shilajit is " Rock Like " - the power to make our body like a rock enabling it to withstand the ravages of time. </a:t>
            </a:r>
            <a:r>
              <a:rPr lang="en-US" sz="2000" dirty="0" err="1" smtClean="0"/>
              <a:t>Shilajit</a:t>
            </a:r>
            <a:r>
              <a:rPr lang="en-US" sz="2000" dirty="0" smtClean="0"/>
              <a:t> is a blackish-brown semisolid mass which is full of minerals, vitamins and other nutrients. According to </a:t>
            </a:r>
            <a:r>
              <a:rPr lang="en-US" sz="2000" dirty="0" err="1" smtClean="0"/>
              <a:t>Ayurveda</a:t>
            </a:r>
            <a:r>
              <a:rPr lang="en-US" sz="2000" dirty="0" smtClean="0"/>
              <a:t>, most curable diseases can be treated with </a:t>
            </a:r>
            <a:r>
              <a:rPr lang="en-US" sz="2000" dirty="0" err="1" smtClean="0"/>
              <a:t>Shilajit</a:t>
            </a:r>
            <a:r>
              <a:rPr lang="en-US" sz="2000" dirty="0" smtClean="0"/>
              <a:t>. Shilajit contains more than 85 minerals in Ionic form, including </a:t>
            </a:r>
            <a:r>
              <a:rPr lang="en-US" sz="2000" dirty="0" err="1" smtClean="0"/>
              <a:t>humic</a:t>
            </a:r>
            <a:r>
              <a:rPr lang="en-US" sz="2000" dirty="0" smtClean="0"/>
              <a:t> acid and </a:t>
            </a:r>
            <a:r>
              <a:rPr lang="en-US" sz="2000" dirty="0" err="1" smtClean="0"/>
              <a:t>fulvic</a:t>
            </a:r>
            <a:r>
              <a:rPr lang="en-US" sz="2000" dirty="0" smtClean="0"/>
              <a:t> acid. </a:t>
            </a:r>
            <a:endParaRPr lang="en-US" sz="2000" dirty="0"/>
          </a:p>
        </p:txBody>
      </p:sp>
      <p:pic>
        <p:nvPicPr>
          <p:cNvPr id="15" name="Picture 14" descr="Shilajit in mother Rock.jpg"/>
          <p:cNvPicPr>
            <a:picLocks noChangeAspect="1"/>
          </p:cNvPicPr>
          <p:nvPr/>
        </p:nvPicPr>
        <p:blipFill>
          <a:blip r:embed="rId3"/>
          <a:stretch>
            <a:fillRect/>
          </a:stretch>
        </p:blipFill>
        <p:spPr>
          <a:xfrm>
            <a:off x="3469062" y="4419600"/>
            <a:ext cx="2923481" cy="2057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6" name="TextBox 15"/>
          <p:cNvSpPr txBox="1"/>
          <p:nvPr/>
        </p:nvSpPr>
        <p:spPr>
          <a:xfrm>
            <a:off x="304800" y="1905000"/>
            <a:ext cx="3124200" cy="523220"/>
          </a:xfrm>
          <a:prstGeom prst="rect">
            <a:avLst/>
          </a:prstGeom>
          <a:gradFill flip="none" rotWithShape="1">
            <a:gsLst>
              <a:gs pos="100000">
                <a:schemeClr val="tx1"/>
              </a:gs>
              <a:gs pos="80000">
                <a:schemeClr val="accent6">
                  <a:shade val="93000"/>
                  <a:satMod val="130000"/>
                </a:schemeClr>
              </a:gs>
              <a:gs pos="0">
                <a:srgbClr val="FFFF00"/>
              </a:gs>
              <a:gs pos="100000">
                <a:schemeClr val="accent6">
                  <a:shade val="94000"/>
                  <a:satMod val="135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800" b="1" dirty="0" smtClean="0">
                <a:ln w="1905"/>
                <a:solidFill>
                  <a:sysClr val="windowText" lastClr="000000"/>
                </a:solidFill>
                <a:effectLst>
                  <a:innerShdw blurRad="69850" dist="43180" dir="5400000">
                    <a:srgbClr val="000000">
                      <a:alpha val="65000"/>
                    </a:srgbClr>
                  </a:innerShdw>
                </a:effectLst>
                <a:latin typeface="+mj-lt"/>
                <a:cs typeface="Times New Roman" pitchFamily="18" charset="0"/>
              </a:rPr>
              <a:t>    What is Shilajit</a:t>
            </a:r>
            <a:endParaRPr lang="en-US" sz="2800" b="1" dirty="0">
              <a:ln w="1905"/>
              <a:solidFill>
                <a:sysClr val="windowText" lastClr="000000"/>
              </a:solidFill>
              <a:effectLst>
                <a:innerShdw blurRad="69850" dist="43180" dir="5400000">
                  <a:srgbClr val="000000">
                    <a:alpha val="65000"/>
                  </a:srgbClr>
                </a:innerShdw>
              </a:effectLst>
              <a:latin typeface="+mj-lt"/>
              <a:cs typeface="Times New Roman" pitchFamily="18" charset="0"/>
            </a:endParaRPr>
          </a:p>
        </p:txBody>
      </p:sp>
      <p:pic>
        <p:nvPicPr>
          <p:cNvPr id="18" name="Picture 17"/>
          <p:cNvPicPr>
            <a:picLocks noChangeAspect="1" noChangeArrowheads="1"/>
          </p:cNvPicPr>
          <p:nvPr/>
        </p:nvPicPr>
        <p:blipFill>
          <a:blip r:embed="rId4"/>
          <a:srcRect/>
          <a:stretch>
            <a:fillRect/>
          </a:stretch>
        </p:blipFill>
        <p:spPr bwMode="auto">
          <a:xfrm>
            <a:off x="8077200" y="76200"/>
            <a:ext cx="838200" cy="619539"/>
          </a:xfrm>
          <a:prstGeom prst="rect">
            <a:avLst/>
          </a:prstGeom>
          <a:noFill/>
          <a:ln w="9525">
            <a:noFill/>
            <a:miter lim="800000"/>
            <a:headEnd/>
            <a:tailEnd/>
          </a:ln>
          <a:effectLst/>
        </p:spPr>
      </p:pic>
      <p:sp>
        <p:nvSpPr>
          <p:cNvPr id="19" name="TextBox 18"/>
          <p:cNvSpPr txBox="1"/>
          <p:nvPr/>
        </p:nvSpPr>
        <p:spPr>
          <a:xfrm>
            <a:off x="3886200" y="203537"/>
            <a:ext cx="4495800" cy="1015663"/>
          </a:xfrm>
          <a:prstGeom prst="rect">
            <a:avLst/>
          </a:prstGeom>
          <a:noFill/>
        </p:spPr>
        <p:txBody>
          <a:bodyPr wrap="square" rtlCol="0">
            <a:spAutoFit/>
          </a:bodyPr>
          <a:lstStyle/>
          <a:p>
            <a:r>
              <a:rPr lang="en-US"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PLANET AYURVEDA</a:t>
            </a:r>
          </a:p>
          <a:p>
            <a:r>
              <a:rPr lang="en-US" sz="3000" b="1" dirty="0" smtClean="0">
                <a:ln w="1905"/>
                <a:solidFill>
                  <a:schemeClr val="accent6">
                    <a:lumMod val="75000"/>
                  </a:schemeClr>
                </a:solidFill>
                <a:effectLst>
                  <a:innerShdw blurRad="69850" dist="43180" dir="5400000">
                    <a:srgbClr val="000000">
                      <a:alpha val="65000"/>
                    </a:srgbClr>
                  </a:innerShdw>
                </a:effectLst>
                <a:latin typeface="Arial Black" pitchFamily="34" charset="0"/>
              </a:rPr>
              <a:t>           </a:t>
            </a:r>
            <a:endParaRPr lang="en-US" sz="2800" b="1" dirty="0">
              <a:latin typeface="Nyala" pitchFamily="2" charset="0"/>
            </a:endParaRPr>
          </a:p>
        </p:txBody>
      </p:sp>
      <p:sp>
        <p:nvSpPr>
          <p:cNvPr id="20" name="Rectangle 19"/>
          <p:cNvSpPr/>
          <p:nvPr/>
        </p:nvSpPr>
        <p:spPr>
          <a:xfrm>
            <a:off x="3428999" y="605135"/>
            <a:ext cx="4953001" cy="461665"/>
          </a:xfrm>
          <a:prstGeom prst="rect">
            <a:avLst/>
          </a:prstGeom>
          <a:noFill/>
        </p:spPr>
        <p:txBody>
          <a:bodyPr wrap="square" lIns="91440" tIns="45720" rIns="91440" bIns="4572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dobe Gothic Std B" pitchFamily="34" charset="-128"/>
                <a:ea typeface="Adobe Gothic Std B" pitchFamily="34" charset="-128"/>
              </a:rPr>
              <a:t>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Kozuka Gothic Pr6N M" pitchFamily="34" charset="-128"/>
                <a:ea typeface="Kozuka Gothic Pr6N M" pitchFamily="34" charset="-128"/>
              </a:rPr>
              <a:t>SHILAJIT CAPSULES</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Kozuka Gothic Pr6N M" pitchFamily="34" charset="-128"/>
              <a:ea typeface="Kozuka Gothic Pr6N M" pitchFamily="34" charset="-128"/>
            </a:endParaRPr>
          </a:p>
        </p:txBody>
      </p:sp>
      <p:pic>
        <p:nvPicPr>
          <p:cNvPr id="21" name="Picture 2" descr="C:\Program Files (x86)\Microsoft Office\MEDIA\OFFICE12\LINES\BD10308_.GIF"/>
          <p:cNvPicPr>
            <a:picLocks noChangeAspect="1" noChangeArrowheads="1"/>
          </p:cNvPicPr>
          <p:nvPr/>
        </p:nvPicPr>
        <p:blipFill>
          <a:blip r:embed="rId5"/>
          <a:srcRect/>
          <a:stretch>
            <a:fillRect/>
          </a:stretch>
        </p:blipFill>
        <p:spPr bwMode="auto">
          <a:xfrm>
            <a:off x="228600" y="1455420"/>
            <a:ext cx="8686800" cy="144780"/>
          </a:xfrm>
          <a:prstGeom prst="rect">
            <a:avLst/>
          </a:prstGeom>
          <a:noFill/>
        </p:spPr>
      </p:pic>
      <p:sp>
        <p:nvSpPr>
          <p:cNvPr id="22" name="TextBox 21"/>
          <p:cNvSpPr txBox="1"/>
          <p:nvPr/>
        </p:nvSpPr>
        <p:spPr>
          <a:xfrm>
            <a:off x="5334000" y="1002268"/>
            <a:ext cx="2903424"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(www.Planetayurveda.com)</a:t>
            </a:r>
            <a:endParaRPr lang="en-US" b="1" dirty="0">
              <a:latin typeface="Times New Roman" pitchFamily="18" charset="0"/>
              <a:cs typeface="Times New Roman" pitchFamily="18" charset="0"/>
            </a:endParaRPr>
          </a:p>
        </p:txBody>
      </p:sp>
    </p:spTree>
  </p:cSld>
  <p:clrMapOvr>
    <a:masterClrMapping/>
  </p:clrMapOvr>
  <p:transition advTm="30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Left)">
                                      <p:cBhvr>
                                        <p:cTn id="7" dur="1000"/>
                                        <p:tgtEl>
                                          <p:spTgt spid="1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3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slide(fromBottom)">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lanetayurveda.jpg"/>
          <p:cNvPicPr>
            <a:picLocks noChangeAspect="1"/>
          </p:cNvPicPr>
          <p:nvPr/>
        </p:nvPicPr>
        <p:blipFill>
          <a:blip r:embed="rId2">
            <a:lum bright="70000" contrast="-70000"/>
          </a:blip>
          <a:stretch>
            <a:fillRect/>
          </a:stretch>
        </p:blipFill>
        <p:spPr>
          <a:xfrm>
            <a:off x="1219200" y="1781862"/>
            <a:ext cx="6462301" cy="5092292"/>
          </a:xfrm>
          <a:prstGeom prst="rect">
            <a:avLst/>
          </a:prstGeom>
        </p:spPr>
      </p:pic>
      <p:sp>
        <p:nvSpPr>
          <p:cNvPr id="12" name="TextBox 11"/>
          <p:cNvSpPr txBox="1"/>
          <p:nvPr/>
        </p:nvSpPr>
        <p:spPr>
          <a:xfrm>
            <a:off x="152400" y="3224748"/>
            <a:ext cx="4267200" cy="3785652"/>
          </a:xfrm>
          <a:prstGeom prst="rect">
            <a:avLst/>
          </a:prstGeom>
          <a:noFill/>
        </p:spPr>
        <p:txBody>
          <a:bodyPr wrap="square" rtlCol="0">
            <a:spAutoFit/>
          </a:bodyPr>
          <a:lstStyle/>
          <a:p>
            <a:pPr marL="342900" indent="-342900">
              <a:buFont typeface="+mj-lt"/>
              <a:buAutoNum type="arabicParenR"/>
            </a:pPr>
            <a:r>
              <a:rPr lang="en-US" sz="2000" dirty="0" smtClean="0"/>
              <a:t> Anti Ageing </a:t>
            </a:r>
          </a:p>
          <a:p>
            <a:pPr marL="342900" indent="-342900">
              <a:buFont typeface="+mj-lt"/>
              <a:buAutoNum type="arabicParenR"/>
            </a:pPr>
            <a:r>
              <a:rPr lang="en-US" sz="2000" dirty="0" smtClean="0"/>
              <a:t> Anti Arthritis</a:t>
            </a:r>
          </a:p>
          <a:p>
            <a:pPr marL="342900" indent="-342900">
              <a:buFont typeface="+mj-lt"/>
              <a:buAutoNum type="arabicParenR"/>
            </a:pPr>
            <a:r>
              <a:rPr lang="en-US" sz="2000" dirty="0" smtClean="0"/>
              <a:t> Anti Diabetes</a:t>
            </a:r>
          </a:p>
          <a:p>
            <a:pPr marL="342900" indent="-342900">
              <a:buFont typeface="+mj-lt"/>
              <a:buAutoNum type="arabicParenR"/>
            </a:pPr>
            <a:r>
              <a:rPr lang="en-US" sz="2000" dirty="0" smtClean="0"/>
              <a:t> Anti Anemia</a:t>
            </a:r>
          </a:p>
          <a:p>
            <a:pPr marL="342900" indent="-342900">
              <a:buFont typeface="+mj-lt"/>
              <a:buAutoNum type="arabicParenR"/>
            </a:pPr>
            <a:r>
              <a:rPr lang="en-US" sz="2000" dirty="0" smtClean="0"/>
              <a:t> Anti Asthmatic</a:t>
            </a:r>
          </a:p>
          <a:p>
            <a:pPr marL="342900" indent="-342900">
              <a:buFont typeface="+mj-lt"/>
              <a:buAutoNum type="arabicParenR"/>
            </a:pPr>
            <a:r>
              <a:rPr lang="en-US" sz="2000" dirty="0" smtClean="0"/>
              <a:t> Anti Stress </a:t>
            </a:r>
          </a:p>
          <a:p>
            <a:pPr marL="342900" indent="-342900">
              <a:buFont typeface="+mj-lt"/>
              <a:buAutoNum type="arabicParenR"/>
            </a:pPr>
            <a:r>
              <a:rPr lang="en-US" sz="2000" dirty="0" smtClean="0"/>
              <a:t> Anti Oxidant</a:t>
            </a:r>
          </a:p>
          <a:p>
            <a:pPr marL="342900" indent="-342900">
              <a:buFont typeface="+mj-lt"/>
              <a:buAutoNum type="arabicParenR"/>
            </a:pPr>
            <a:r>
              <a:rPr lang="en-US" sz="2000" dirty="0" smtClean="0"/>
              <a:t> Anti Obesity</a:t>
            </a:r>
          </a:p>
          <a:p>
            <a:pPr marL="342900" indent="-342900">
              <a:buFont typeface="+mj-lt"/>
              <a:buAutoNum type="arabicParenR"/>
            </a:pPr>
            <a:r>
              <a:rPr lang="en-US" sz="2000" dirty="0" smtClean="0"/>
              <a:t> Anti </a:t>
            </a:r>
            <a:r>
              <a:rPr lang="en-US" sz="2000" dirty="0" err="1" smtClean="0"/>
              <a:t>Cholesteremic</a:t>
            </a:r>
            <a:r>
              <a:rPr lang="en-US" sz="2000" dirty="0" smtClean="0"/>
              <a:t> Activity</a:t>
            </a:r>
          </a:p>
          <a:p>
            <a:pPr marL="342900" indent="-342900">
              <a:buFont typeface="+mj-lt"/>
              <a:buAutoNum type="arabicParenR"/>
            </a:pPr>
            <a:r>
              <a:rPr lang="en-US" sz="2000" dirty="0" smtClean="0"/>
              <a:t> </a:t>
            </a:r>
            <a:r>
              <a:rPr lang="en-US" sz="2000" dirty="0" err="1" smtClean="0"/>
              <a:t>Shilajit</a:t>
            </a:r>
            <a:r>
              <a:rPr lang="en-US" sz="2000" dirty="0" smtClean="0"/>
              <a:t> for Urinary Health</a:t>
            </a:r>
          </a:p>
          <a:p>
            <a:pPr marL="342900" indent="-342900">
              <a:buFont typeface="+mj-lt"/>
              <a:buAutoNum type="arabicParenR"/>
            </a:pPr>
            <a:r>
              <a:rPr lang="en-US" sz="2000" dirty="0" smtClean="0"/>
              <a:t> Shilajit for Sexual Health</a:t>
            </a:r>
          </a:p>
          <a:p>
            <a:pPr marL="342900" indent="-342900"/>
            <a:endParaRPr lang="en-US" sz="2000" dirty="0" smtClean="0"/>
          </a:p>
        </p:txBody>
      </p:sp>
      <p:sp>
        <p:nvSpPr>
          <p:cNvPr id="13" name="TextBox 12"/>
          <p:cNvSpPr txBox="1"/>
          <p:nvPr/>
        </p:nvSpPr>
        <p:spPr>
          <a:xfrm>
            <a:off x="228600" y="2600980"/>
            <a:ext cx="3429000" cy="523220"/>
          </a:xfrm>
          <a:prstGeom prst="rect">
            <a:avLst/>
          </a:prstGeom>
          <a:gradFill flip="none" rotWithShape="1">
            <a:gsLst>
              <a:gs pos="100000">
                <a:schemeClr val="tx1"/>
              </a:gs>
              <a:gs pos="80000">
                <a:schemeClr val="accent6">
                  <a:shade val="93000"/>
                  <a:satMod val="130000"/>
                </a:schemeClr>
              </a:gs>
              <a:gs pos="0">
                <a:srgbClr val="FFFF00"/>
              </a:gs>
              <a:gs pos="100000">
                <a:schemeClr val="accent6">
                  <a:shade val="94000"/>
                  <a:satMod val="135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800" b="1" dirty="0" smtClean="0">
                <a:ln w="1905"/>
                <a:solidFill>
                  <a:sysClr val="windowText" lastClr="000000"/>
                </a:solidFill>
                <a:effectLst>
                  <a:innerShdw blurRad="69850" dist="43180" dir="5400000">
                    <a:srgbClr val="000000">
                      <a:alpha val="65000"/>
                    </a:srgbClr>
                  </a:innerShdw>
                </a:effectLst>
                <a:latin typeface="+mj-lt"/>
                <a:cs typeface="Times New Roman" pitchFamily="18" charset="0"/>
              </a:rPr>
              <a:t>   Benefits of Shilajit</a:t>
            </a:r>
            <a:endParaRPr lang="en-US" sz="2800" b="1" dirty="0">
              <a:ln w="1905"/>
              <a:solidFill>
                <a:sysClr val="windowText" lastClr="000000"/>
              </a:solidFill>
              <a:effectLst>
                <a:innerShdw blurRad="69850" dist="43180" dir="5400000">
                  <a:srgbClr val="000000">
                    <a:alpha val="65000"/>
                  </a:srgbClr>
                </a:innerShdw>
              </a:effectLst>
              <a:latin typeface="+mj-lt"/>
              <a:cs typeface="Times New Roman" pitchFamily="18" charset="0"/>
            </a:endParaRPr>
          </a:p>
        </p:txBody>
      </p:sp>
      <p:sp>
        <p:nvSpPr>
          <p:cNvPr id="16" name="TextBox 15"/>
          <p:cNvSpPr txBox="1"/>
          <p:nvPr/>
        </p:nvSpPr>
        <p:spPr>
          <a:xfrm>
            <a:off x="4343400" y="5715000"/>
            <a:ext cx="4267200" cy="1015663"/>
          </a:xfrm>
          <a:prstGeom prst="rect">
            <a:avLst/>
          </a:prstGeom>
          <a:noFill/>
        </p:spPr>
        <p:txBody>
          <a:bodyPr wrap="square" rtlCol="0">
            <a:spAutoFit/>
          </a:bodyPr>
          <a:lstStyle/>
          <a:p>
            <a:pPr algn="ctr"/>
            <a:r>
              <a:rPr lang="en-US" sz="2000" b="1" dirty="0" smtClean="0">
                <a:latin typeface="Gisha" pitchFamily="34" charset="-79"/>
                <a:cs typeface="Gisha" pitchFamily="34" charset="-79"/>
              </a:rPr>
              <a:t>Shilajit is One of </a:t>
            </a:r>
          </a:p>
          <a:p>
            <a:pPr algn="ctr"/>
            <a:r>
              <a:rPr lang="en-US" sz="2000" b="1" dirty="0" smtClean="0">
                <a:latin typeface="Gisha" pitchFamily="34" charset="-79"/>
                <a:cs typeface="Gisha" pitchFamily="34" charset="-79"/>
              </a:rPr>
              <a:t>The Most Valuable Gift of Nature, </a:t>
            </a:r>
          </a:p>
          <a:p>
            <a:pPr algn="ctr"/>
            <a:r>
              <a:rPr lang="en-US" sz="2000" b="1" dirty="0" smtClean="0">
                <a:latin typeface="Gisha" pitchFamily="34" charset="-79"/>
                <a:cs typeface="Gisha" pitchFamily="34" charset="-79"/>
              </a:rPr>
              <a:t>which has Astounding Benefits. </a:t>
            </a:r>
            <a:endParaRPr lang="en-US" sz="2000" b="1" dirty="0">
              <a:latin typeface="Gisha" pitchFamily="34" charset="-79"/>
              <a:cs typeface="Gisha" pitchFamily="34" charset="-79"/>
            </a:endParaRPr>
          </a:p>
        </p:txBody>
      </p:sp>
      <p:pic>
        <p:nvPicPr>
          <p:cNvPr id="17" name="Picture 16" descr="Herbal Capsules.jpg"/>
          <p:cNvPicPr>
            <a:picLocks noChangeAspect="1"/>
          </p:cNvPicPr>
          <p:nvPr/>
        </p:nvPicPr>
        <p:blipFill>
          <a:blip r:embed="rId3" cstate="print"/>
          <a:stretch>
            <a:fillRect/>
          </a:stretch>
        </p:blipFill>
        <p:spPr>
          <a:xfrm rot="21231061">
            <a:off x="6742779" y="4138931"/>
            <a:ext cx="1636991" cy="1577823"/>
          </a:xfrm>
          <a:prstGeom prst="ellipse">
            <a:avLst/>
          </a:prstGeom>
          <a:ln>
            <a:noFill/>
          </a:ln>
          <a:effectLst>
            <a:softEdge rad="112500"/>
          </a:effectLst>
        </p:spPr>
      </p:pic>
      <p:pic>
        <p:nvPicPr>
          <p:cNvPr id="22" name="Picture 21" descr="shilajit-zoom1.jpg"/>
          <p:cNvPicPr>
            <a:picLocks noChangeAspect="1"/>
          </p:cNvPicPr>
          <p:nvPr/>
        </p:nvPicPr>
        <p:blipFill>
          <a:blip r:embed="rId4"/>
          <a:stretch>
            <a:fillRect/>
          </a:stretch>
        </p:blipFill>
        <p:spPr>
          <a:xfrm>
            <a:off x="5562600" y="2743199"/>
            <a:ext cx="1431772" cy="2761933"/>
          </a:xfrm>
          <a:prstGeom prst="rect">
            <a:avLst/>
          </a:prstGeom>
        </p:spPr>
      </p:pic>
      <p:pic>
        <p:nvPicPr>
          <p:cNvPr id="15" name="Picture 14" descr="slider-img5.jpg"/>
          <p:cNvPicPr>
            <a:picLocks noChangeAspect="1"/>
          </p:cNvPicPr>
          <p:nvPr/>
        </p:nvPicPr>
        <p:blipFill>
          <a:blip r:embed="rId5"/>
          <a:stretch>
            <a:fillRect/>
          </a:stretch>
        </p:blipFill>
        <p:spPr>
          <a:xfrm>
            <a:off x="0" y="0"/>
            <a:ext cx="9144000" cy="2161480"/>
          </a:xfrm>
          <a:prstGeom prst="rect">
            <a:avLst/>
          </a:prstGeom>
        </p:spPr>
      </p:pic>
    </p:spTree>
  </p:cSld>
  <p:clrMapOvr>
    <a:masterClrMapping/>
  </p:clrMapOvr>
  <p:transition advTm="30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1000"/>
                                        <p:tgtEl>
                                          <p:spTgt spid="12">
                                            <p:txEl>
                                              <p:pRg st="0" end="0"/>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wipe(left)">
                                      <p:cBhvr>
                                        <p:cTn id="15" dur="1000"/>
                                        <p:tgtEl>
                                          <p:spTgt spid="12">
                                            <p:txEl>
                                              <p:pRg st="1" end="1"/>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wipe(left)">
                                      <p:cBhvr>
                                        <p:cTn id="19" dur="1000"/>
                                        <p:tgtEl>
                                          <p:spTgt spid="12">
                                            <p:txEl>
                                              <p:pRg st="2" end="2"/>
                                            </p:txEl>
                                          </p:spTgt>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wipe(left)">
                                      <p:cBhvr>
                                        <p:cTn id="23" dur="1000"/>
                                        <p:tgtEl>
                                          <p:spTgt spid="12">
                                            <p:txEl>
                                              <p:pRg st="3" end="3"/>
                                            </p:txEl>
                                          </p:spTgt>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wipe(left)">
                                      <p:cBhvr>
                                        <p:cTn id="27" dur="1000"/>
                                        <p:tgtEl>
                                          <p:spTgt spid="12">
                                            <p:txEl>
                                              <p:pRg st="4" end="4"/>
                                            </p:txEl>
                                          </p:spTgt>
                                        </p:tgtEl>
                                      </p:cBhvr>
                                    </p:animEffect>
                                  </p:childTnLst>
                                </p:cTn>
                              </p:par>
                            </p:childTnLst>
                          </p:cTn>
                        </p:par>
                        <p:par>
                          <p:cTn id="28" fill="hold">
                            <p:stCondLst>
                              <p:cond delay="6000"/>
                            </p:stCondLst>
                            <p:childTnLst>
                              <p:par>
                                <p:cTn id="29" presetID="22" presetClass="entr" presetSubtype="8" fill="hold" nodeType="afterEffect">
                                  <p:stCondLst>
                                    <p:cond delay="0"/>
                                  </p:stCondLst>
                                  <p:childTnLst>
                                    <p:set>
                                      <p:cBhvr>
                                        <p:cTn id="30" dur="1" fill="hold">
                                          <p:stCondLst>
                                            <p:cond delay="0"/>
                                          </p:stCondLst>
                                        </p:cTn>
                                        <p:tgtEl>
                                          <p:spTgt spid="12">
                                            <p:txEl>
                                              <p:pRg st="5" end="5"/>
                                            </p:txEl>
                                          </p:spTgt>
                                        </p:tgtEl>
                                        <p:attrNameLst>
                                          <p:attrName>style.visibility</p:attrName>
                                        </p:attrNameLst>
                                      </p:cBhvr>
                                      <p:to>
                                        <p:strVal val="visible"/>
                                      </p:to>
                                    </p:set>
                                    <p:animEffect transition="in" filter="wipe(left)">
                                      <p:cBhvr>
                                        <p:cTn id="31" dur="1000"/>
                                        <p:tgtEl>
                                          <p:spTgt spid="12">
                                            <p:txEl>
                                              <p:pRg st="5" end="5"/>
                                            </p:txEl>
                                          </p:spTgt>
                                        </p:tgtEl>
                                      </p:cBhvr>
                                    </p:animEffect>
                                  </p:childTnLst>
                                </p:cTn>
                              </p:par>
                            </p:childTnLst>
                          </p:cTn>
                        </p:par>
                        <p:par>
                          <p:cTn id="32" fill="hold">
                            <p:stCondLst>
                              <p:cond delay="7000"/>
                            </p:stCondLst>
                            <p:childTnLst>
                              <p:par>
                                <p:cTn id="33" presetID="22" presetClass="entr" presetSubtype="8" fill="hold" nodeType="afterEffect">
                                  <p:stCondLst>
                                    <p:cond delay="0"/>
                                  </p:stCondLst>
                                  <p:childTnLst>
                                    <p:set>
                                      <p:cBhvr>
                                        <p:cTn id="34" dur="1" fill="hold">
                                          <p:stCondLst>
                                            <p:cond delay="0"/>
                                          </p:stCondLst>
                                        </p:cTn>
                                        <p:tgtEl>
                                          <p:spTgt spid="12">
                                            <p:txEl>
                                              <p:pRg st="6" end="6"/>
                                            </p:txEl>
                                          </p:spTgt>
                                        </p:tgtEl>
                                        <p:attrNameLst>
                                          <p:attrName>style.visibility</p:attrName>
                                        </p:attrNameLst>
                                      </p:cBhvr>
                                      <p:to>
                                        <p:strVal val="visible"/>
                                      </p:to>
                                    </p:set>
                                    <p:animEffect transition="in" filter="wipe(left)">
                                      <p:cBhvr>
                                        <p:cTn id="35" dur="1000"/>
                                        <p:tgtEl>
                                          <p:spTgt spid="12">
                                            <p:txEl>
                                              <p:pRg st="6" end="6"/>
                                            </p:txEl>
                                          </p:spTgt>
                                        </p:tgtEl>
                                      </p:cBhvr>
                                    </p:animEffect>
                                  </p:childTnLst>
                                </p:cTn>
                              </p:par>
                            </p:childTnLst>
                          </p:cTn>
                        </p:par>
                        <p:par>
                          <p:cTn id="36" fill="hold">
                            <p:stCondLst>
                              <p:cond delay="8000"/>
                            </p:stCondLst>
                            <p:childTnLst>
                              <p:par>
                                <p:cTn id="37" presetID="22" presetClass="entr" presetSubtype="8" fill="hold" nodeType="afterEffect">
                                  <p:stCondLst>
                                    <p:cond delay="0"/>
                                  </p:stCondLst>
                                  <p:childTnLst>
                                    <p:set>
                                      <p:cBhvr>
                                        <p:cTn id="38" dur="1" fill="hold">
                                          <p:stCondLst>
                                            <p:cond delay="0"/>
                                          </p:stCondLst>
                                        </p:cTn>
                                        <p:tgtEl>
                                          <p:spTgt spid="12">
                                            <p:txEl>
                                              <p:pRg st="7" end="7"/>
                                            </p:txEl>
                                          </p:spTgt>
                                        </p:tgtEl>
                                        <p:attrNameLst>
                                          <p:attrName>style.visibility</p:attrName>
                                        </p:attrNameLst>
                                      </p:cBhvr>
                                      <p:to>
                                        <p:strVal val="visible"/>
                                      </p:to>
                                    </p:set>
                                    <p:animEffect transition="in" filter="wipe(left)">
                                      <p:cBhvr>
                                        <p:cTn id="39" dur="1000"/>
                                        <p:tgtEl>
                                          <p:spTgt spid="12">
                                            <p:txEl>
                                              <p:pRg st="7" end="7"/>
                                            </p:txEl>
                                          </p:spTgt>
                                        </p:tgtEl>
                                      </p:cBhvr>
                                    </p:animEffect>
                                  </p:childTnLst>
                                </p:cTn>
                              </p:par>
                            </p:childTnLst>
                          </p:cTn>
                        </p:par>
                        <p:par>
                          <p:cTn id="40" fill="hold">
                            <p:stCondLst>
                              <p:cond delay="9000"/>
                            </p:stCondLst>
                            <p:childTnLst>
                              <p:par>
                                <p:cTn id="41" presetID="22" presetClass="entr" presetSubtype="8" fill="hold" nodeType="afterEffect">
                                  <p:stCondLst>
                                    <p:cond delay="0"/>
                                  </p:stCondLst>
                                  <p:childTnLst>
                                    <p:set>
                                      <p:cBhvr>
                                        <p:cTn id="42" dur="1" fill="hold">
                                          <p:stCondLst>
                                            <p:cond delay="0"/>
                                          </p:stCondLst>
                                        </p:cTn>
                                        <p:tgtEl>
                                          <p:spTgt spid="12">
                                            <p:txEl>
                                              <p:pRg st="8" end="8"/>
                                            </p:txEl>
                                          </p:spTgt>
                                        </p:tgtEl>
                                        <p:attrNameLst>
                                          <p:attrName>style.visibility</p:attrName>
                                        </p:attrNameLst>
                                      </p:cBhvr>
                                      <p:to>
                                        <p:strVal val="visible"/>
                                      </p:to>
                                    </p:set>
                                    <p:animEffect transition="in" filter="wipe(left)">
                                      <p:cBhvr>
                                        <p:cTn id="43" dur="1000"/>
                                        <p:tgtEl>
                                          <p:spTgt spid="12">
                                            <p:txEl>
                                              <p:pRg st="8" end="8"/>
                                            </p:txEl>
                                          </p:spTgt>
                                        </p:tgtEl>
                                      </p:cBhvr>
                                    </p:animEffect>
                                  </p:childTnLst>
                                </p:cTn>
                              </p:par>
                            </p:childTnLst>
                          </p:cTn>
                        </p:par>
                        <p:par>
                          <p:cTn id="44" fill="hold">
                            <p:stCondLst>
                              <p:cond delay="10000"/>
                            </p:stCondLst>
                            <p:childTnLst>
                              <p:par>
                                <p:cTn id="45" presetID="22" presetClass="entr" presetSubtype="8" fill="hold" nodeType="afterEffect">
                                  <p:stCondLst>
                                    <p:cond delay="0"/>
                                  </p:stCondLst>
                                  <p:childTnLst>
                                    <p:set>
                                      <p:cBhvr>
                                        <p:cTn id="46" dur="1" fill="hold">
                                          <p:stCondLst>
                                            <p:cond delay="0"/>
                                          </p:stCondLst>
                                        </p:cTn>
                                        <p:tgtEl>
                                          <p:spTgt spid="12">
                                            <p:txEl>
                                              <p:pRg st="9" end="9"/>
                                            </p:txEl>
                                          </p:spTgt>
                                        </p:tgtEl>
                                        <p:attrNameLst>
                                          <p:attrName>style.visibility</p:attrName>
                                        </p:attrNameLst>
                                      </p:cBhvr>
                                      <p:to>
                                        <p:strVal val="visible"/>
                                      </p:to>
                                    </p:set>
                                    <p:animEffect transition="in" filter="wipe(left)">
                                      <p:cBhvr>
                                        <p:cTn id="47" dur="1000"/>
                                        <p:tgtEl>
                                          <p:spTgt spid="12">
                                            <p:txEl>
                                              <p:pRg st="9" end="9"/>
                                            </p:txEl>
                                          </p:spTgt>
                                        </p:tgtEl>
                                      </p:cBhvr>
                                    </p:animEffect>
                                  </p:childTnLst>
                                </p:cTn>
                              </p:par>
                            </p:childTnLst>
                          </p:cTn>
                        </p:par>
                        <p:par>
                          <p:cTn id="48" fill="hold">
                            <p:stCondLst>
                              <p:cond delay="11000"/>
                            </p:stCondLst>
                            <p:childTnLst>
                              <p:par>
                                <p:cTn id="49" presetID="22" presetClass="entr" presetSubtype="8" fill="hold" nodeType="afterEffect">
                                  <p:stCondLst>
                                    <p:cond delay="0"/>
                                  </p:stCondLst>
                                  <p:childTnLst>
                                    <p:set>
                                      <p:cBhvr>
                                        <p:cTn id="50" dur="1" fill="hold">
                                          <p:stCondLst>
                                            <p:cond delay="0"/>
                                          </p:stCondLst>
                                        </p:cTn>
                                        <p:tgtEl>
                                          <p:spTgt spid="12">
                                            <p:txEl>
                                              <p:pRg st="10" end="10"/>
                                            </p:txEl>
                                          </p:spTgt>
                                        </p:tgtEl>
                                        <p:attrNameLst>
                                          <p:attrName>style.visibility</p:attrName>
                                        </p:attrNameLst>
                                      </p:cBhvr>
                                      <p:to>
                                        <p:strVal val="visible"/>
                                      </p:to>
                                    </p:set>
                                    <p:animEffect transition="in" filter="wipe(left)">
                                      <p:cBhvr>
                                        <p:cTn id="51" dur="1000"/>
                                        <p:tgtEl>
                                          <p:spTgt spid="12">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iterate type="lt">
                                    <p:tmPct val="5000"/>
                                  </p:iterate>
                                  <p:childTnLst>
                                    <p:set>
                                      <p:cBhvr>
                                        <p:cTn id="55" dur="1" fill="hold">
                                          <p:stCondLst>
                                            <p:cond delay="0"/>
                                          </p:stCondLst>
                                        </p:cTn>
                                        <p:tgtEl>
                                          <p:spTgt spid="22"/>
                                        </p:tgtEl>
                                        <p:attrNameLst>
                                          <p:attrName>style.visibility</p:attrName>
                                        </p:attrNameLst>
                                      </p:cBhvr>
                                      <p:to>
                                        <p:strVal val="visible"/>
                                      </p:to>
                                    </p:set>
                                    <p:anim calcmode="lin" valueType="num">
                                      <p:cBhvr>
                                        <p:cTn id="56" dur="1000" fill="hold"/>
                                        <p:tgtEl>
                                          <p:spTgt spid="22"/>
                                        </p:tgtEl>
                                        <p:attrNameLst>
                                          <p:attrName>ppt_w</p:attrName>
                                        </p:attrNameLst>
                                      </p:cBhvr>
                                      <p:tavLst>
                                        <p:tav tm="0">
                                          <p:val>
                                            <p:fltVal val="0"/>
                                          </p:val>
                                        </p:tav>
                                        <p:tav tm="100000">
                                          <p:val>
                                            <p:strVal val="#ppt_w"/>
                                          </p:val>
                                        </p:tav>
                                      </p:tavLst>
                                    </p:anim>
                                    <p:anim calcmode="lin" valueType="num">
                                      <p:cBhvr>
                                        <p:cTn id="57" dur="1000" fill="hold"/>
                                        <p:tgtEl>
                                          <p:spTgt spid="22"/>
                                        </p:tgtEl>
                                        <p:attrNameLst>
                                          <p:attrName>ppt_h</p:attrName>
                                        </p:attrNameLst>
                                      </p:cBhvr>
                                      <p:tavLst>
                                        <p:tav tm="0">
                                          <p:val>
                                            <p:fltVal val="0"/>
                                          </p:val>
                                        </p:tav>
                                        <p:tav tm="100000">
                                          <p:val>
                                            <p:strVal val="#ppt_h"/>
                                          </p:val>
                                        </p:tav>
                                      </p:tavLst>
                                    </p:anim>
                                    <p:anim calcmode="lin" valueType="num">
                                      <p:cBhvr>
                                        <p:cTn id="58" dur="1000" fill="hold"/>
                                        <p:tgtEl>
                                          <p:spTgt spid="22"/>
                                        </p:tgtEl>
                                        <p:attrNameLst>
                                          <p:attrName>style.rotation</p:attrName>
                                        </p:attrNameLst>
                                      </p:cBhvr>
                                      <p:tavLst>
                                        <p:tav tm="0">
                                          <p:val>
                                            <p:fltVal val="90"/>
                                          </p:val>
                                        </p:tav>
                                        <p:tav tm="100000">
                                          <p:val>
                                            <p:fltVal val="0"/>
                                          </p:val>
                                        </p:tav>
                                      </p:tavLst>
                                    </p:anim>
                                    <p:animEffect transition="in" filter="fade">
                                      <p:cBhvr>
                                        <p:cTn id="59" dur="1000"/>
                                        <p:tgtEl>
                                          <p:spTgt spid="22"/>
                                        </p:tgtEl>
                                      </p:cBhvr>
                                    </p:animEffect>
                                  </p:childTnLst>
                                </p:cTn>
                              </p:par>
                            </p:childTnLst>
                          </p:cTn>
                        </p:par>
                        <p:par>
                          <p:cTn id="60" fill="hold">
                            <p:stCondLst>
                              <p:cond delay="1000"/>
                            </p:stCondLst>
                            <p:childTnLst>
                              <p:par>
                                <p:cTn id="61" presetID="22" presetClass="entr" presetSubtype="8" fill="hold"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wipe(left)">
                                      <p:cBhvr>
                                        <p:cTn id="63" dur="3000"/>
                                        <p:tgtEl>
                                          <p:spTgt spid="16">
                                            <p:txEl>
                                              <p:pRg st="0" end="0"/>
                                            </p:txEl>
                                          </p:spTgt>
                                        </p:tgtEl>
                                      </p:cBhvr>
                                    </p:animEffect>
                                  </p:childTnLst>
                                </p:cTn>
                              </p:par>
                            </p:childTnLst>
                          </p:cTn>
                        </p:par>
                        <p:par>
                          <p:cTn id="64" fill="hold">
                            <p:stCondLst>
                              <p:cond delay="4000"/>
                            </p:stCondLst>
                            <p:childTnLst>
                              <p:par>
                                <p:cTn id="65" presetID="22" presetClass="entr" presetSubtype="8" fill="hold" nodeType="afterEffect">
                                  <p:stCondLst>
                                    <p:cond delay="0"/>
                                  </p:stCondLst>
                                  <p:childTnLst>
                                    <p:set>
                                      <p:cBhvr>
                                        <p:cTn id="66" dur="1" fill="hold">
                                          <p:stCondLst>
                                            <p:cond delay="0"/>
                                          </p:stCondLst>
                                        </p:cTn>
                                        <p:tgtEl>
                                          <p:spTgt spid="16">
                                            <p:txEl>
                                              <p:pRg st="1" end="1"/>
                                            </p:txEl>
                                          </p:spTgt>
                                        </p:tgtEl>
                                        <p:attrNameLst>
                                          <p:attrName>style.visibility</p:attrName>
                                        </p:attrNameLst>
                                      </p:cBhvr>
                                      <p:to>
                                        <p:strVal val="visible"/>
                                      </p:to>
                                    </p:set>
                                    <p:animEffect transition="in" filter="wipe(left)">
                                      <p:cBhvr>
                                        <p:cTn id="67" dur="3000"/>
                                        <p:tgtEl>
                                          <p:spTgt spid="16">
                                            <p:txEl>
                                              <p:pRg st="1" end="1"/>
                                            </p:txEl>
                                          </p:spTgt>
                                        </p:tgtEl>
                                      </p:cBhvr>
                                    </p:animEffect>
                                  </p:childTnLst>
                                </p:cTn>
                              </p:par>
                            </p:childTnLst>
                          </p:cTn>
                        </p:par>
                        <p:par>
                          <p:cTn id="68" fill="hold">
                            <p:stCondLst>
                              <p:cond delay="7000"/>
                            </p:stCondLst>
                            <p:childTnLst>
                              <p:par>
                                <p:cTn id="69" presetID="22" presetClass="entr" presetSubtype="8" fill="hold" nodeType="afterEffect">
                                  <p:stCondLst>
                                    <p:cond delay="0"/>
                                  </p:stCondLst>
                                  <p:childTnLst>
                                    <p:set>
                                      <p:cBhvr>
                                        <p:cTn id="70" dur="1" fill="hold">
                                          <p:stCondLst>
                                            <p:cond delay="0"/>
                                          </p:stCondLst>
                                        </p:cTn>
                                        <p:tgtEl>
                                          <p:spTgt spid="16">
                                            <p:txEl>
                                              <p:pRg st="2" end="2"/>
                                            </p:txEl>
                                          </p:spTgt>
                                        </p:tgtEl>
                                        <p:attrNameLst>
                                          <p:attrName>style.visibility</p:attrName>
                                        </p:attrNameLst>
                                      </p:cBhvr>
                                      <p:to>
                                        <p:strVal val="visible"/>
                                      </p:to>
                                    </p:set>
                                    <p:animEffect transition="in" filter="wipe(left)">
                                      <p:cBhvr>
                                        <p:cTn id="71" dur="3000"/>
                                        <p:tgtEl>
                                          <p:spTgt spid="16">
                                            <p:txEl>
                                              <p:pRg st="2" end="2"/>
                                            </p:txEl>
                                          </p:spTgt>
                                        </p:tgtEl>
                                      </p:cBhvr>
                                    </p:animEffect>
                                  </p:childTnLst>
                                </p:cTn>
                              </p:par>
                              <p:par>
                                <p:cTn id="72" presetID="14" presetClass="entr" presetSubtype="10"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randombar(horizontal)">
                                      <p:cBhvr>
                                        <p:cTn id="7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lanetayurveda.jpg"/>
          <p:cNvPicPr>
            <a:picLocks noChangeAspect="1"/>
          </p:cNvPicPr>
          <p:nvPr/>
        </p:nvPicPr>
        <p:blipFill>
          <a:blip r:embed="rId2">
            <a:lum bright="70000" contrast="-70000"/>
          </a:blip>
          <a:stretch>
            <a:fillRect/>
          </a:stretch>
        </p:blipFill>
        <p:spPr>
          <a:xfrm>
            <a:off x="1219200" y="1781862"/>
            <a:ext cx="6462301" cy="5092292"/>
          </a:xfrm>
          <a:prstGeom prst="rect">
            <a:avLst/>
          </a:prstGeom>
        </p:spPr>
      </p:pic>
      <p:pic>
        <p:nvPicPr>
          <p:cNvPr id="13" name="Picture 12" descr="ncfe-anti-ageing-course.jpg"/>
          <p:cNvPicPr>
            <a:picLocks noChangeAspect="1"/>
          </p:cNvPicPr>
          <p:nvPr/>
        </p:nvPicPr>
        <p:blipFill>
          <a:blip r:embed="rId3"/>
          <a:stretch>
            <a:fillRect/>
          </a:stretch>
        </p:blipFill>
        <p:spPr>
          <a:xfrm>
            <a:off x="4876800" y="2590800"/>
            <a:ext cx="4267200" cy="4267200"/>
          </a:xfrm>
          <a:prstGeom prst="rect">
            <a:avLst/>
          </a:prstGeom>
        </p:spPr>
      </p:pic>
      <p:sp>
        <p:nvSpPr>
          <p:cNvPr id="9" name="TextBox 8"/>
          <p:cNvSpPr txBox="1"/>
          <p:nvPr/>
        </p:nvSpPr>
        <p:spPr>
          <a:xfrm>
            <a:off x="228600" y="1991380"/>
            <a:ext cx="7010400" cy="523220"/>
          </a:xfrm>
          <a:prstGeom prst="rect">
            <a:avLst/>
          </a:prstGeom>
          <a:gradFill flip="none" rotWithShape="1">
            <a:gsLst>
              <a:gs pos="100000">
                <a:schemeClr val="tx1"/>
              </a:gs>
              <a:gs pos="80000">
                <a:schemeClr val="accent6">
                  <a:shade val="93000"/>
                  <a:satMod val="130000"/>
                </a:schemeClr>
              </a:gs>
              <a:gs pos="0">
                <a:srgbClr val="FFFF00"/>
              </a:gs>
              <a:gs pos="100000">
                <a:schemeClr val="accent6">
                  <a:shade val="94000"/>
                  <a:satMod val="135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800" b="1" dirty="0" smtClean="0">
                <a:ln w="1905"/>
                <a:solidFill>
                  <a:sysClr val="windowText" lastClr="000000"/>
                </a:solidFill>
                <a:effectLst>
                  <a:innerShdw blurRad="69850" dist="43180" dir="5400000">
                    <a:srgbClr val="000000">
                      <a:alpha val="65000"/>
                    </a:srgbClr>
                  </a:innerShdw>
                </a:effectLst>
                <a:latin typeface="+mj-lt"/>
                <a:cs typeface="Times New Roman" pitchFamily="18" charset="0"/>
              </a:rPr>
              <a:t>    Shilajit – Best Anti Ageing Herbal Remedy</a:t>
            </a:r>
            <a:endParaRPr lang="en-US" sz="2800" b="1" dirty="0">
              <a:ln w="1905"/>
              <a:solidFill>
                <a:sysClr val="windowText" lastClr="000000"/>
              </a:solidFill>
              <a:effectLst>
                <a:innerShdw blurRad="69850" dist="43180" dir="5400000">
                  <a:srgbClr val="000000">
                    <a:alpha val="65000"/>
                  </a:srgbClr>
                </a:innerShdw>
              </a:effectLst>
              <a:latin typeface="+mj-lt"/>
              <a:cs typeface="Times New Roman" pitchFamily="18" charset="0"/>
            </a:endParaRPr>
          </a:p>
        </p:txBody>
      </p:sp>
      <p:sp>
        <p:nvSpPr>
          <p:cNvPr id="10" name="TextBox 9"/>
          <p:cNvSpPr txBox="1"/>
          <p:nvPr/>
        </p:nvSpPr>
        <p:spPr>
          <a:xfrm>
            <a:off x="152401" y="2971800"/>
            <a:ext cx="5791199" cy="2031325"/>
          </a:xfrm>
          <a:prstGeom prst="rect">
            <a:avLst/>
          </a:prstGeom>
          <a:noFill/>
        </p:spPr>
        <p:txBody>
          <a:bodyPr wrap="square" rtlCol="0">
            <a:spAutoFit/>
          </a:bodyPr>
          <a:lstStyle/>
          <a:p>
            <a:pPr algn="just"/>
            <a:r>
              <a:rPr lang="en-US" dirty="0" smtClean="0"/>
              <a:t>Shilajit is One of The Best Anti Ageing Remedy.</a:t>
            </a:r>
          </a:p>
          <a:p>
            <a:pPr algn="just"/>
            <a:endParaRPr lang="en-US" dirty="0" smtClean="0"/>
          </a:p>
          <a:p>
            <a:pPr algn="just"/>
            <a:r>
              <a:rPr lang="en-US" dirty="0" smtClean="0"/>
              <a:t>This halts ageing process in many ways. It gives strength to the bones, prevents depletion of calcium from the bones. Nourishes the nerves, rich in natural anti-oxidants, micro-nutrients, micro-minerals and thereby helping the body to keep the diseases away. </a:t>
            </a:r>
          </a:p>
        </p:txBody>
      </p:sp>
      <p:pic>
        <p:nvPicPr>
          <p:cNvPr id="17" name="Picture 16"/>
          <p:cNvPicPr>
            <a:picLocks noChangeAspect="1" noChangeArrowheads="1"/>
          </p:cNvPicPr>
          <p:nvPr/>
        </p:nvPicPr>
        <p:blipFill>
          <a:blip r:embed="rId4"/>
          <a:srcRect/>
          <a:stretch>
            <a:fillRect/>
          </a:stretch>
        </p:blipFill>
        <p:spPr bwMode="auto">
          <a:xfrm>
            <a:off x="8077200" y="76200"/>
            <a:ext cx="838200" cy="619539"/>
          </a:xfrm>
          <a:prstGeom prst="rect">
            <a:avLst/>
          </a:prstGeom>
          <a:noFill/>
          <a:ln w="9525">
            <a:noFill/>
            <a:miter lim="800000"/>
            <a:headEnd/>
            <a:tailEnd/>
          </a:ln>
          <a:effectLst/>
        </p:spPr>
      </p:pic>
      <p:sp>
        <p:nvSpPr>
          <p:cNvPr id="18" name="TextBox 17"/>
          <p:cNvSpPr txBox="1"/>
          <p:nvPr/>
        </p:nvSpPr>
        <p:spPr>
          <a:xfrm>
            <a:off x="3886200" y="203537"/>
            <a:ext cx="4495800" cy="1015663"/>
          </a:xfrm>
          <a:prstGeom prst="rect">
            <a:avLst/>
          </a:prstGeom>
          <a:noFill/>
        </p:spPr>
        <p:txBody>
          <a:bodyPr wrap="square" rtlCol="0">
            <a:spAutoFit/>
          </a:bodyPr>
          <a:lstStyle/>
          <a:p>
            <a:r>
              <a:rPr lang="en-US"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PLANET AYURVEDA</a:t>
            </a:r>
          </a:p>
          <a:p>
            <a:r>
              <a:rPr lang="en-US" sz="3000" b="1" dirty="0" smtClean="0">
                <a:ln w="1905"/>
                <a:solidFill>
                  <a:schemeClr val="accent6">
                    <a:lumMod val="75000"/>
                  </a:schemeClr>
                </a:solidFill>
                <a:effectLst>
                  <a:innerShdw blurRad="69850" dist="43180" dir="5400000">
                    <a:srgbClr val="000000">
                      <a:alpha val="65000"/>
                    </a:srgbClr>
                  </a:innerShdw>
                </a:effectLst>
                <a:latin typeface="Arial Black" pitchFamily="34" charset="0"/>
              </a:rPr>
              <a:t>           </a:t>
            </a:r>
            <a:endParaRPr lang="en-US" sz="2800" b="1" dirty="0">
              <a:latin typeface="Nyala" pitchFamily="2" charset="0"/>
            </a:endParaRPr>
          </a:p>
        </p:txBody>
      </p:sp>
      <p:sp>
        <p:nvSpPr>
          <p:cNvPr id="19" name="Rectangle 18"/>
          <p:cNvSpPr/>
          <p:nvPr/>
        </p:nvSpPr>
        <p:spPr>
          <a:xfrm>
            <a:off x="3428999" y="605135"/>
            <a:ext cx="4953001" cy="461665"/>
          </a:xfrm>
          <a:prstGeom prst="rect">
            <a:avLst/>
          </a:prstGeom>
          <a:noFill/>
        </p:spPr>
        <p:txBody>
          <a:bodyPr wrap="square" lIns="91440" tIns="45720" rIns="91440" bIns="4572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dobe Gothic Std B" pitchFamily="34" charset="-128"/>
                <a:ea typeface="Adobe Gothic Std B" pitchFamily="34" charset="-128"/>
              </a:rPr>
              <a:t>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Kozuka Gothic Pr6N M" pitchFamily="34" charset="-128"/>
                <a:ea typeface="Kozuka Gothic Pr6N M" pitchFamily="34" charset="-128"/>
              </a:rPr>
              <a:t>SHILAJIT CAPSULES</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Kozuka Gothic Pr6N M" pitchFamily="34" charset="-128"/>
              <a:ea typeface="Kozuka Gothic Pr6N M" pitchFamily="34" charset="-128"/>
            </a:endParaRPr>
          </a:p>
        </p:txBody>
      </p:sp>
      <p:pic>
        <p:nvPicPr>
          <p:cNvPr id="20" name="Picture 2" descr="C:\Program Files (x86)\Microsoft Office\MEDIA\OFFICE12\LINES\BD10308_.GIF"/>
          <p:cNvPicPr>
            <a:picLocks noChangeAspect="1" noChangeArrowheads="1"/>
          </p:cNvPicPr>
          <p:nvPr/>
        </p:nvPicPr>
        <p:blipFill>
          <a:blip r:embed="rId5"/>
          <a:srcRect/>
          <a:stretch>
            <a:fillRect/>
          </a:stretch>
        </p:blipFill>
        <p:spPr bwMode="auto">
          <a:xfrm>
            <a:off x="228600" y="1455420"/>
            <a:ext cx="8686800" cy="144780"/>
          </a:xfrm>
          <a:prstGeom prst="rect">
            <a:avLst/>
          </a:prstGeom>
          <a:noFill/>
        </p:spPr>
      </p:pic>
      <p:sp>
        <p:nvSpPr>
          <p:cNvPr id="21" name="TextBox 20"/>
          <p:cNvSpPr txBox="1"/>
          <p:nvPr/>
        </p:nvSpPr>
        <p:spPr>
          <a:xfrm>
            <a:off x="5334000" y="1002268"/>
            <a:ext cx="2903424"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(www.Planetayurveda.com)</a:t>
            </a:r>
            <a:endParaRPr lang="en-US" b="1" dirty="0">
              <a:latin typeface="Times New Roman" pitchFamily="18" charset="0"/>
              <a:cs typeface="Times New Roman" pitchFamily="18" charset="0"/>
            </a:endParaRPr>
          </a:p>
        </p:txBody>
      </p:sp>
    </p:spTree>
  </p:cSld>
  <p:clrMapOvr>
    <a:masterClrMapping/>
  </p:clrMapOvr>
  <p:transition advTm="30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1000"/>
                                        <p:tgtEl>
                                          <p:spTgt spid="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left)">
                                      <p:cBhvr>
                                        <p:cTn id="11" dur="3000"/>
                                        <p:tgtEl>
                                          <p:spTgt spid="10">
                                            <p:txEl>
                                              <p:pRg st="0" end="0"/>
                                            </p:txEl>
                                          </p:spTgt>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3000"/>
                                        <p:tgtEl>
                                          <p:spTgt spid="1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lanetayurveda.jpg"/>
          <p:cNvPicPr>
            <a:picLocks noChangeAspect="1"/>
          </p:cNvPicPr>
          <p:nvPr/>
        </p:nvPicPr>
        <p:blipFill>
          <a:blip r:embed="rId2">
            <a:lum bright="70000" contrast="-70000"/>
          </a:blip>
          <a:stretch>
            <a:fillRect/>
          </a:stretch>
        </p:blipFill>
        <p:spPr>
          <a:xfrm>
            <a:off x="1219200" y="1781862"/>
            <a:ext cx="6462301" cy="5092292"/>
          </a:xfrm>
          <a:prstGeom prst="rect">
            <a:avLst/>
          </a:prstGeom>
        </p:spPr>
      </p:pic>
      <p:sp>
        <p:nvSpPr>
          <p:cNvPr id="17" name="TextBox 16"/>
          <p:cNvSpPr txBox="1"/>
          <p:nvPr/>
        </p:nvSpPr>
        <p:spPr>
          <a:xfrm>
            <a:off x="228600" y="1991380"/>
            <a:ext cx="4419600" cy="523220"/>
          </a:xfrm>
          <a:prstGeom prst="rect">
            <a:avLst/>
          </a:prstGeom>
          <a:gradFill flip="none" rotWithShape="1">
            <a:gsLst>
              <a:gs pos="100000">
                <a:schemeClr val="tx1"/>
              </a:gs>
              <a:gs pos="80000">
                <a:schemeClr val="accent6">
                  <a:shade val="93000"/>
                  <a:satMod val="130000"/>
                </a:schemeClr>
              </a:gs>
              <a:gs pos="0">
                <a:srgbClr val="FFFF00"/>
              </a:gs>
              <a:gs pos="100000">
                <a:schemeClr val="accent6">
                  <a:shade val="94000"/>
                  <a:satMod val="135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800" b="1" dirty="0" smtClean="0">
                <a:ln w="1905"/>
                <a:solidFill>
                  <a:sysClr val="windowText" lastClr="000000"/>
                </a:solidFill>
                <a:effectLst>
                  <a:innerShdw blurRad="69850" dist="43180" dir="5400000">
                    <a:srgbClr val="000000">
                      <a:alpha val="65000"/>
                    </a:srgbClr>
                  </a:innerShdw>
                </a:effectLst>
                <a:latin typeface="+mj-lt"/>
                <a:cs typeface="Times New Roman" pitchFamily="18" charset="0"/>
              </a:rPr>
              <a:t>   Shilajit For Sexual Health</a:t>
            </a:r>
            <a:endParaRPr lang="en-US" sz="2800" b="1" dirty="0">
              <a:ln w="1905"/>
              <a:solidFill>
                <a:sysClr val="windowText" lastClr="000000"/>
              </a:solidFill>
              <a:effectLst>
                <a:innerShdw blurRad="69850" dist="43180" dir="5400000">
                  <a:srgbClr val="000000">
                    <a:alpha val="65000"/>
                  </a:srgbClr>
                </a:innerShdw>
              </a:effectLst>
              <a:latin typeface="+mj-lt"/>
              <a:cs typeface="Times New Roman" pitchFamily="18" charset="0"/>
            </a:endParaRPr>
          </a:p>
        </p:txBody>
      </p:sp>
      <p:sp>
        <p:nvSpPr>
          <p:cNvPr id="18" name="TextBox 17"/>
          <p:cNvSpPr txBox="1"/>
          <p:nvPr/>
        </p:nvSpPr>
        <p:spPr>
          <a:xfrm>
            <a:off x="152400" y="2901077"/>
            <a:ext cx="5257800" cy="2308324"/>
          </a:xfrm>
          <a:prstGeom prst="rect">
            <a:avLst/>
          </a:prstGeom>
          <a:noFill/>
        </p:spPr>
        <p:txBody>
          <a:bodyPr wrap="square" rtlCol="0">
            <a:spAutoFit/>
          </a:bodyPr>
          <a:lstStyle/>
          <a:p>
            <a:pPr algn="just"/>
            <a:r>
              <a:rPr lang="en-US" dirty="0" smtClean="0"/>
              <a:t>Shilajit is a natural aphrodisiac and it has the ability to improve male sexual function. Since ancient times, </a:t>
            </a:r>
            <a:r>
              <a:rPr lang="en-US" dirty="0" err="1" smtClean="0"/>
              <a:t>shilajit</a:t>
            </a:r>
            <a:r>
              <a:rPr lang="en-US" dirty="0" smtClean="0"/>
              <a:t> was used to enhance energy and sexual performance. Shilajit supports and enhances libido, sexual thoughts, orgasms, genital organ sensation and pleasure. Shilajit is considered as the most important ingredient in Ayurvedic preparations  for low sex drive and sexual weaknesses.  </a:t>
            </a:r>
            <a:endParaRPr lang="en-US" dirty="0"/>
          </a:p>
        </p:txBody>
      </p:sp>
      <p:pic>
        <p:nvPicPr>
          <p:cNvPr id="10" name="Picture 9" descr="Couple_by_mathys33.jpg"/>
          <p:cNvPicPr>
            <a:picLocks noChangeAspect="1"/>
          </p:cNvPicPr>
          <p:nvPr/>
        </p:nvPicPr>
        <p:blipFill>
          <a:blip r:embed="rId3" cstate="print"/>
          <a:stretch>
            <a:fillRect/>
          </a:stretch>
        </p:blipFill>
        <p:spPr>
          <a:xfrm>
            <a:off x="5486400" y="1828800"/>
            <a:ext cx="3059430" cy="4572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15"/>
          <p:cNvPicPr>
            <a:picLocks noChangeAspect="1" noChangeArrowheads="1"/>
          </p:cNvPicPr>
          <p:nvPr/>
        </p:nvPicPr>
        <p:blipFill>
          <a:blip r:embed="rId4"/>
          <a:srcRect/>
          <a:stretch>
            <a:fillRect/>
          </a:stretch>
        </p:blipFill>
        <p:spPr bwMode="auto">
          <a:xfrm>
            <a:off x="8077200" y="76200"/>
            <a:ext cx="838200" cy="619539"/>
          </a:xfrm>
          <a:prstGeom prst="rect">
            <a:avLst/>
          </a:prstGeom>
          <a:noFill/>
          <a:ln w="9525">
            <a:noFill/>
            <a:miter lim="800000"/>
            <a:headEnd/>
            <a:tailEnd/>
          </a:ln>
          <a:effectLst/>
        </p:spPr>
      </p:pic>
      <p:sp>
        <p:nvSpPr>
          <p:cNvPr id="19" name="TextBox 18"/>
          <p:cNvSpPr txBox="1"/>
          <p:nvPr/>
        </p:nvSpPr>
        <p:spPr>
          <a:xfrm>
            <a:off x="3886200" y="203537"/>
            <a:ext cx="4495800" cy="1015663"/>
          </a:xfrm>
          <a:prstGeom prst="rect">
            <a:avLst/>
          </a:prstGeom>
          <a:noFill/>
        </p:spPr>
        <p:txBody>
          <a:bodyPr wrap="square" rtlCol="0">
            <a:spAutoFit/>
          </a:bodyPr>
          <a:lstStyle/>
          <a:p>
            <a:r>
              <a:rPr lang="en-US"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PLANET AYURVEDA</a:t>
            </a:r>
          </a:p>
          <a:p>
            <a:r>
              <a:rPr lang="en-US" sz="3000" b="1" dirty="0" smtClean="0">
                <a:ln w="1905"/>
                <a:solidFill>
                  <a:schemeClr val="accent6">
                    <a:lumMod val="75000"/>
                  </a:schemeClr>
                </a:solidFill>
                <a:effectLst>
                  <a:innerShdw blurRad="69850" dist="43180" dir="5400000">
                    <a:srgbClr val="000000">
                      <a:alpha val="65000"/>
                    </a:srgbClr>
                  </a:innerShdw>
                </a:effectLst>
                <a:latin typeface="Arial Black" pitchFamily="34" charset="0"/>
              </a:rPr>
              <a:t>           </a:t>
            </a:r>
            <a:endParaRPr lang="en-US" sz="2800" b="1" dirty="0">
              <a:latin typeface="Nyala" pitchFamily="2" charset="0"/>
            </a:endParaRPr>
          </a:p>
        </p:txBody>
      </p:sp>
      <p:sp>
        <p:nvSpPr>
          <p:cNvPr id="20" name="Rectangle 19"/>
          <p:cNvSpPr/>
          <p:nvPr/>
        </p:nvSpPr>
        <p:spPr>
          <a:xfrm>
            <a:off x="3428999" y="605135"/>
            <a:ext cx="4953001" cy="461665"/>
          </a:xfrm>
          <a:prstGeom prst="rect">
            <a:avLst/>
          </a:prstGeom>
          <a:noFill/>
        </p:spPr>
        <p:txBody>
          <a:bodyPr wrap="square" lIns="91440" tIns="45720" rIns="91440" bIns="4572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dobe Gothic Std B" pitchFamily="34" charset="-128"/>
                <a:ea typeface="Adobe Gothic Std B" pitchFamily="34" charset="-128"/>
              </a:rPr>
              <a:t>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Kozuka Gothic Pr6N M" pitchFamily="34" charset="-128"/>
                <a:ea typeface="Kozuka Gothic Pr6N M" pitchFamily="34" charset="-128"/>
              </a:rPr>
              <a:t>SHILAJIT CAPSULES</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Kozuka Gothic Pr6N M" pitchFamily="34" charset="-128"/>
              <a:ea typeface="Kozuka Gothic Pr6N M" pitchFamily="34" charset="-128"/>
            </a:endParaRPr>
          </a:p>
        </p:txBody>
      </p:sp>
      <p:pic>
        <p:nvPicPr>
          <p:cNvPr id="21" name="Picture 2" descr="C:\Program Files (x86)\Microsoft Office\MEDIA\OFFICE12\LINES\BD10308_.GIF"/>
          <p:cNvPicPr>
            <a:picLocks noChangeAspect="1" noChangeArrowheads="1"/>
          </p:cNvPicPr>
          <p:nvPr/>
        </p:nvPicPr>
        <p:blipFill>
          <a:blip r:embed="rId5"/>
          <a:srcRect/>
          <a:stretch>
            <a:fillRect/>
          </a:stretch>
        </p:blipFill>
        <p:spPr bwMode="auto">
          <a:xfrm>
            <a:off x="228600" y="1455420"/>
            <a:ext cx="8686800" cy="144780"/>
          </a:xfrm>
          <a:prstGeom prst="rect">
            <a:avLst/>
          </a:prstGeom>
          <a:noFill/>
        </p:spPr>
      </p:pic>
      <p:sp>
        <p:nvSpPr>
          <p:cNvPr id="22" name="TextBox 21"/>
          <p:cNvSpPr txBox="1"/>
          <p:nvPr/>
        </p:nvSpPr>
        <p:spPr>
          <a:xfrm>
            <a:off x="5334000" y="1002268"/>
            <a:ext cx="2903424"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(www.Planetayurveda.com)</a:t>
            </a:r>
            <a:endParaRPr lang="en-US" b="1" dirty="0">
              <a:latin typeface="Times New Roman" pitchFamily="18" charset="0"/>
              <a:cs typeface="Times New Roman" pitchFamily="18" charset="0"/>
            </a:endParaRPr>
          </a:p>
        </p:txBody>
      </p:sp>
    </p:spTree>
  </p:cSld>
  <p:clrMapOvr>
    <a:masterClrMapping/>
  </p:clrMapOvr>
  <p:transition advTm="30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30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 calcmode="lin" valueType="num">
                                      <p:cBhvr>
                                        <p:cTn id="18" dur="500" fill="hold"/>
                                        <p:tgtEl>
                                          <p:spTgt spid="10"/>
                                        </p:tgtEl>
                                        <p:attrNameLst>
                                          <p:attrName>style.rotation</p:attrName>
                                        </p:attrNameLst>
                                      </p:cBhvr>
                                      <p:tavLst>
                                        <p:tav tm="0">
                                          <p:val>
                                            <p:fltVal val="360"/>
                                          </p:val>
                                        </p:tav>
                                        <p:tav tm="100000">
                                          <p:val>
                                            <p:fltVal val="0"/>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lanetayurveda.jpg"/>
          <p:cNvPicPr>
            <a:picLocks noChangeAspect="1"/>
          </p:cNvPicPr>
          <p:nvPr/>
        </p:nvPicPr>
        <p:blipFill>
          <a:blip r:embed="rId2">
            <a:lum bright="70000" contrast="-70000"/>
          </a:blip>
          <a:stretch>
            <a:fillRect/>
          </a:stretch>
        </p:blipFill>
        <p:spPr>
          <a:xfrm>
            <a:off x="1219200" y="1781862"/>
            <a:ext cx="6462301" cy="5092292"/>
          </a:xfrm>
          <a:prstGeom prst="rect">
            <a:avLst/>
          </a:prstGeom>
        </p:spPr>
      </p:pic>
      <p:sp>
        <p:nvSpPr>
          <p:cNvPr id="17" name="TextBox 16"/>
          <p:cNvSpPr txBox="1"/>
          <p:nvPr/>
        </p:nvSpPr>
        <p:spPr>
          <a:xfrm>
            <a:off x="228600" y="1915180"/>
            <a:ext cx="3657600" cy="523220"/>
          </a:xfrm>
          <a:prstGeom prst="rect">
            <a:avLst/>
          </a:prstGeom>
          <a:gradFill flip="none" rotWithShape="1">
            <a:gsLst>
              <a:gs pos="100000">
                <a:schemeClr val="tx1"/>
              </a:gs>
              <a:gs pos="80000">
                <a:schemeClr val="accent6">
                  <a:shade val="93000"/>
                  <a:satMod val="130000"/>
                </a:schemeClr>
              </a:gs>
              <a:gs pos="0">
                <a:srgbClr val="FFFF00"/>
              </a:gs>
              <a:gs pos="100000">
                <a:schemeClr val="accent6">
                  <a:shade val="94000"/>
                  <a:satMod val="135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800" b="1" dirty="0" smtClean="0">
                <a:ln w="1905"/>
                <a:solidFill>
                  <a:sysClr val="windowText" lastClr="000000"/>
                </a:solidFill>
                <a:effectLst>
                  <a:innerShdw blurRad="69850" dist="43180" dir="5400000">
                    <a:srgbClr val="000000">
                      <a:alpha val="65000"/>
                    </a:srgbClr>
                  </a:innerShdw>
                </a:effectLst>
                <a:latin typeface="+mj-lt"/>
                <a:cs typeface="Times New Roman" pitchFamily="18" charset="0"/>
              </a:rPr>
              <a:t>   Shilajit For Diabetes</a:t>
            </a:r>
            <a:endParaRPr lang="en-US" sz="2800" b="1" dirty="0">
              <a:ln w="1905"/>
              <a:solidFill>
                <a:sysClr val="windowText" lastClr="000000"/>
              </a:solidFill>
              <a:effectLst>
                <a:innerShdw blurRad="69850" dist="43180" dir="5400000">
                  <a:srgbClr val="000000">
                    <a:alpha val="65000"/>
                  </a:srgbClr>
                </a:innerShdw>
              </a:effectLst>
              <a:latin typeface="+mj-lt"/>
              <a:cs typeface="Times New Roman" pitchFamily="18" charset="0"/>
            </a:endParaRPr>
          </a:p>
        </p:txBody>
      </p:sp>
      <p:sp>
        <p:nvSpPr>
          <p:cNvPr id="18" name="TextBox 17"/>
          <p:cNvSpPr txBox="1"/>
          <p:nvPr/>
        </p:nvSpPr>
        <p:spPr>
          <a:xfrm>
            <a:off x="152400" y="2590800"/>
            <a:ext cx="5562600" cy="1200329"/>
          </a:xfrm>
          <a:prstGeom prst="rect">
            <a:avLst/>
          </a:prstGeom>
          <a:noFill/>
        </p:spPr>
        <p:txBody>
          <a:bodyPr wrap="square" rtlCol="0">
            <a:spAutoFit/>
          </a:bodyPr>
          <a:lstStyle/>
          <a:p>
            <a:pPr algn="just"/>
            <a:r>
              <a:rPr lang="en-US" dirty="0" smtClean="0"/>
              <a:t>As in the individuals that are suffering from high blood sugar thus eventually are the victims of diabetes for them Pure Shilajit is very beneficial and is advised by the various ancient Ayurvedic texts from India.</a:t>
            </a:r>
            <a:endParaRPr lang="en-US" dirty="0"/>
          </a:p>
        </p:txBody>
      </p:sp>
      <p:pic>
        <p:nvPicPr>
          <p:cNvPr id="25" name="Picture 24" descr="Stress-Relief-Tips-And-Techniques.jpg"/>
          <p:cNvPicPr>
            <a:picLocks noChangeAspect="1"/>
          </p:cNvPicPr>
          <p:nvPr/>
        </p:nvPicPr>
        <p:blipFill>
          <a:blip r:embed="rId3"/>
          <a:stretch>
            <a:fillRect/>
          </a:stretch>
        </p:blipFill>
        <p:spPr>
          <a:xfrm>
            <a:off x="381000" y="4322952"/>
            <a:ext cx="2667000" cy="20016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6" name="TextBox 25"/>
          <p:cNvSpPr txBox="1"/>
          <p:nvPr/>
        </p:nvSpPr>
        <p:spPr>
          <a:xfrm>
            <a:off x="3810000" y="4353580"/>
            <a:ext cx="4114800" cy="523220"/>
          </a:xfrm>
          <a:prstGeom prst="rect">
            <a:avLst/>
          </a:prstGeom>
          <a:gradFill flip="none" rotWithShape="1">
            <a:gsLst>
              <a:gs pos="100000">
                <a:schemeClr val="tx1"/>
              </a:gs>
              <a:gs pos="80000">
                <a:schemeClr val="accent6">
                  <a:shade val="93000"/>
                  <a:satMod val="130000"/>
                </a:schemeClr>
              </a:gs>
              <a:gs pos="0">
                <a:srgbClr val="FFFF00"/>
              </a:gs>
              <a:gs pos="100000">
                <a:schemeClr val="accent6">
                  <a:shade val="94000"/>
                  <a:satMod val="135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800" b="1" dirty="0" smtClean="0">
                <a:ln w="1905"/>
                <a:solidFill>
                  <a:sysClr val="windowText" lastClr="000000"/>
                </a:solidFill>
                <a:effectLst>
                  <a:innerShdw blurRad="69850" dist="43180" dir="5400000">
                    <a:srgbClr val="000000">
                      <a:alpha val="65000"/>
                    </a:srgbClr>
                  </a:innerShdw>
                </a:effectLst>
                <a:latin typeface="+mj-lt"/>
                <a:cs typeface="Times New Roman" pitchFamily="18" charset="0"/>
              </a:rPr>
              <a:t>   Shilajit For Stress Relief</a:t>
            </a:r>
            <a:endParaRPr lang="en-US" sz="2800" b="1" dirty="0">
              <a:ln w="1905"/>
              <a:solidFill>
                <a:sysClr val="windowText" lastClr="000000"/>
              </a:solidFill>
              <a:effectLst>
                <a:innerShdw blurRad="69850" dist="43180" dir="5400000">
                  <a:srgbClr val="000000">
                    <a:alpha val="65000"/>
                  </a:srgbClr>
                </a:innerShdw>
              </a:effectLst>
              <a:latin typeface="+mj-lt"/>
              <a:cs typeface="Times New Roman" pitchFamily="18" charset="0"/>
            </a:endParaRPr>
          </a:p>
        </p:txBody>
      </p:sp>
      <p:sp>
        <p:nvSpPr>
          <p:cNvPr id="27" name="TextBox 26"/>
          <p:cNvSpPr txBox="1"/>
          <p:nvPr/>
        </p:nvSpPr>
        <p:spPr>
          <a:xfrm>
            <a:off x="3276600" y="5048071"/>
            <a:ext cx="5562600" cy="1200329"/>
          </a:xfrm>
          <a:prstGeom prst="rect">
            <a:avLst/>
          </a:prstGeom>
          <a:noFill/>
        </p:spPr>
        <p:txBody>
          <a:bodyPr wrap="square" rtlCol="0">
            <a:spAutoFit/>
          </a:bodyPr>
          <a:lstStyle/>
          <a:p>
            <a:pPr algn="just"/>
            <a:r>
              <a:rPr lang="en-US" dirty="0" smtClean="0"/>
              <a:t>Shilajit is a </a:t>
            </a:r>
            <a:r>
              <a:rPr lang="en-US" dirty="0" err="1" smtClean="0"/>
              <a:t>rasayana</a:t>
            </a:r>
            <a:r>
              <a:rPr lang="en-US" dirty="0" smtClean="0"/>
              <a:t> (</a:t>
            </a:r>
            <a:r>
              <a:rPr lang="en-US" dirty="0" err="1" smtClean="0"/>
              <a:t>rejuvenative</a:t>
            </a:r>
            <a:r>
              <a:rPr lang="en-US" dirty="0" smtClean="0"/>
              <a:t>) herb and an </a:t>
            </a:r>
            <a:r>
              <a:rPr lang="en-US" dirty="0" err="1" smtClean="0"/>
              <a:t>adaptogen</a:t>
            </a:r>
            <a:r>
              <a:rPr lang="en-US" dirty="0" smtClean="0"/>
              <a:t>. An </a:t>
            </a:r>
            <a:r>
              <a:rPr lang="en-US" dirty="0" err="1" smtClean="0"/>
              <a:t>adaptogen</a:t>
            </a:r>
            <a:r>
              <a:rPr lang="en-US" dirty="0" smtClean="0"/>
              <a:t> acts nonspecifically to optimize function and help the body to adapt to physical and mental stress.</a:t>
            </a:r>
            <a:endParaRPr lang="en-US" dirty="0"/>
          </a:p>
        </p:txBody>
      </p:sp>
      <p:pic>
        <p:nvPicPr>
          <p:cNvPr id="28" name="Picture 27" descr="apple-for-diabetes.jpg"/>
          <p:cNvPicPr>
            <a:picLocks noChangeAspect="1"/>
          </p:cNvPicPr>
          <p:nvPr/>
        </p:nvPicPr>
        <p:blipFill>
          <a:blip r:embed="rId4"/>
          <a:stretch>
            <a:fillRect/>
          </a:stretch>
        </p:blipFill>
        <p:spPr>
          <a:xfrm>
            <a:off x="5943600" y="1905000"/>
            <a:ext cx="1981200" cy="1981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p:cNvPicPr>
            <a:picLocks noChangeAspect="1" noChangeArrowheads="1"/>
          </p:cNvPicPr>
          <p:nvPr/>
        </p:nvPicPr>
        <p:blipFill>
          <a:blip r:embed="rId5"/>
          <a:srcRect/>
          <a:stretch>
            <a:fillRect/>
          </a:stretch>
        </p:blipFill>
        <p:spPr bwMode="auto">
          <a:xfrm>
            <a:off x="8077200" y="76200"/>
            <a:ext cx="838200" cy="619539"/>
          </a:xfrm>
          <a:prstGeom prst="rect">
            <a:avLst/>
          </a:prstGeom>
          <a:noFill/>
          <a:ln w="9525">
            <a:noFill/>
            <a:miter lim="800000"/>
            <a:headEnd/>
            <a:tailEnd/>
          </a:ln>
          <a:effectLst/>
        </p:spPr>
      </p:pic>
      <p:sp>
        <p:nvSpPr>
          <p:cNvPr id="20" name="TextBox 19"/>
          <p:cNvSpPr txBox="1"/>
          <p:nvPr/>
        </p:nvSpPr>
        <p:spPr>
          <a:xfrm>
            <a:off x="3886200" y="203537"/>
            <a:ext cx="4495800" cy="1015663"/>
          </a:xfrm>
          <a:prstGeom prst="rect">
            <a:avLst/>
          </a:prstGeom>
          <a:noFill/>
        </p:spPr>
        <p:txBody>
          <a:bodyPr wrap="square" rtlCol="0">
            <a:spAutoFit/>
          </a:bodyPr>
          <a:lstStyle/>
          <a:p>
            <a:r>
              <a:rPr lang="en-US"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PLANET AYURVEDA</a:t>
            </a:r>
          </a:p>
          <a:p>
            <a:r>
              <a:rPr lang="en-US" sz="3000" b="1" dirty="0" smtClean="0">
                <a:ln w="1905"/>
                <a:solidFill>
                  <a:schemeClr val="accent6">
                    <a:lumMod val="75000"/>
                  </a:schemeClr>
                </a:solidFill>
                <a:effectLst>
                  <a:innerShdw blurRad="69850" dist="43180" dir="5400000">
                    <a:srgbClr val="000000">
                      <a:alpha val="65000"/>
                    </a:srgbClr>
                  </a:innerShdw>
                </a:effectLst>
                <a:latin typeface="Arial Black" pitchFamily="34" charset="0"/>
              </a:rPr>
              <a:t>           </a:t>
            </a:r>
            <a:endParaRPr lang="en-US" sz="2800" b="1" dirty="0">
              <a:latin typeface="Nyala" pitchFamily="2" charset="0"/>
            </a:endParaRPr>
          </a:p>
        </p:txBody>
      </p:sp>
      <p:sp>
        <p:nvSpPr>
          <p:cNvPr id="21" name="Rectangle 20"/>
          <p:cNvSpPr/>
          <p:nvPr/>
        </p:nvSpPr>
        <p:spPr>
          <a:xfrm>
            <a:off x="3428999" y="605135"/>
            <a:ext cx="4953001" cy="461665"/>
          </a:xfrm>
          <a:prstGeom prst="rect">
            <a:avLst/>
          </a:prstGeom>
          <a:noFill/>
        </p:spPr>
        <p:txBody>
          <a:bodyPr wrap="square" lIns="91440" tIns="45720" rIns="91440" bIns="4572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dobe Gothic Std B" pitchFamily="34" charset="-128"/>
                <a:ea typeface="Adobe Gothic Std B" pitchFamily="34" charset="-128"/>
              </a:rPr>
              <a:t>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Kozuka Gothic Pr6N M" pitchFamily="34" charset="-128"/>
                <a:ea typeface="Kozuka Gothic Pr6N M" pitchFamily="34" charset="-128"/>
              </a:rPr>
              <a:t>SHILAJIT CAPSULES</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Kozuka Gothic Pr6N M" pitchFamily="34" charset="-128"/>
              <a:ea typeface="Kozuka Gothic Pr6N M" pitchFamily="34" charset="-128"/>
            </a:endParaRPr>
          </a:p>
        </p:txBody>
      </p:sp>
      <p:pic>
        <p:nvPicPr>
          <p:cNvPr id="22" name="Picture 2" descr="C:\Program Files (x86)\Microsoft Office\MEDIA\OFFICE12\LINES\BD10308_.GIF"/>
          <p:cNvPicPr>
            <a:picLocks noChangeAspect="1" noChangeArrowheads="1"/>
          </p:cNvPicPr>
          <p:nvPr/>
        </p:nvPicPr>
        <p:blipFill>
          <a:blip r:embed="rId6"/>
          <a:srcRect/>
          <a:stretch>
            <a:fillRect/>
          </a:stretch>
        </p:blipFill>
        <p:spPr bwMode="auto">
          <a:xfrm>
            <a:off x="228600" y="1455420"/>
            <a:ext cx="8686800" cy="144780"/>
          </a:xfrm>
          <a:prstGeom prst="rect">
            <a:avLst/>
          </a:prstGeom>
          <a:noFill/>
        </p:spPr>
      </p:pic>
      <p:sp>
        <p:nvSpPr>
          <p:cNvPr id="23" name="TextBox 22"/>
          <p:cNvSpPr txBox="1"/>
          <p:nvPr/>
        </p:nvSpPr>
        <p:spPr>
          <a:xfrm>
            <a:off x="5334000" y="1002268"/>
            <a:ext cx="2903424"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(www.Planetayurveda.com)</a:t>
            </a:r>
            <a:endParaRPr lang="en-US" b="1" dirty="0">
              <a:latin typeface="Times New Roman" pitchFamily="18" charset="0"/>
              <a:cs typeface="Times New Roman" pitchFamily="18" charset="0"/>
            </a:endParaRPr>
          </a:p>
        </p:txBody>
      </p:sp>
    </p:spTree>
  </p:cSld>
  <p:clrMapOvr>
    <a:masterClrMapping/>
  </p:clrMapOvr>
  <p:transition advTm="30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30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right)">
                                      <p:cBhvr>
                                        <p:cTn id="20" dur="10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2000"/>
                                        <p:tgtEl>
                                          <p:spTgt spid="2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3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6" grpId="0" animBg="1"/>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lanetayurveda.jpg"/>
          <p:cNvPicPr>
            <a:picLocks noChangeAspect="1"/>
          </p:cNvPicPr>
          <p:nvPr/>
        </p:nvPicPr>
        <p:blipFill>
          <a:blip r:embed="rId2">
            <a:lum bright="70000" contrast="-70000"/>
          </a:blip>
          <a:stretch>
            <a:fillRect/>
          </a:stretch>
        </p:blipFill>
        <p:spPr>
          <a:xfrm>
            <a:off x="1219200" y="1781862"/>
            <a:ext cx="6462301" cy="5092292"/>
          </a:xfrm>
          <a:prstGeom prst="rect">
            <a:avLst/>
          </a:prstGeom>
        </p:spPr>
      </p:pic>
      <p:sp>
        <p:nvSpPr>
          <p:cNvPr id="2" name="TextBox 1"/>
          <p:cNvSpPr txBox="1"/>
          <p:nvPr/>
        </p:nvSpPr>
        <p:spPr>
          <a:xfrm>
            <a:off x="152400" y="2667000"/>
            <a:ext cx="6248400" cy="1477328"/>
          </a:xfrm>
          <a:prstGeom prst="rect">
            <a:avLst/>
          </a:prstGeom>
          <a:noFill/>
        </p:spPr>
        <p:txBody>
          <a:bodyPr wrap="square" rtlCol="0">
            <a:spAutoFit/>
          </a:bodyPr>
          <a:lstStyle/>
          <a:p>
            <a:pPr algn="just"/>
            <a:r>
              <a:rPr lang="en-US" dirty="0" smtClean="0"/>
              <a:t>The antioxidant and anti-inflammatory properties of Shilajit help to decrease and relieve joint inflammation and pain. Their effects on the neurotransmitters in the brain also seem to help relieve joint pain.</a:t>
            </a:r>
          </a:p>
          <a:p>
            <a:endParaRPr lang="en-US" dirty="0"/>
          </a:p>
        </p:txBody>
      </p:sp>
      <p:sp>
        <p:nvSpPr>
          <p:cNvPr id="3" name="TextBox 2"/>
          <p:cNvSpPr txBox="1"/>
          <p:nvPr/>
        </p:nvSpPr>
        <p:spPr>
          <a:xfrm>
            <a:off x="228600" y="1905000"/>
            <a:ext cx="5257800" cy="523220"/>
          </a:xfrm>
          <a:prstGeom prst="rect">
            <a:avLst/>
          </a:prstGeom>
          <a:gradFill flip="none" rotWithShape="1">
            <a:gsLst>
              <a:gs pos="100000">
                <a:schemeClr val="tx1"/>
              </a:gs>
              <a:gs pos="80000">
                <a:schemeClr val="accent6">
                  <a:shade val="93000"/>
                  <a:satMod val="130000"/>
                </a:schemeClr>
              </a:gs>
              <a:gs pos="0">
                <a:srgbClr val="FFFF00"/>
              </a:gs>
              <a:gs pos="100000">
                <a:schemeClr val="accent6">
                  <a:shade val="94000"/>
                  <a:satMod val="135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800" b="1" dirty="0" smtClean="0">
                <a:ln w="1905"/>
                <a:solidFill>
                  <a:sysClr val="windowText" lastClr="000000"/>
                </a:solidFill>
                <a:effectLst>
                  <a:innerShdw blurRad="69850" dist="43180" dir="5400000">
                    <a:srgbClr val="000000">
                      <a:alpha val="65000"/>
                    </a:srgbClr>
                  </a:innerShdw>
                </a:effectLst>
                <a:latin typeface="+mj-lt"/>
                <a:cs typeface="Times New Roman" pitchFamily="18" charset="0"/>
              </a:rPr>
              <a:t>  Shilajit for Arthritis or Joint Pain</a:t>
            </a:r>
            <a:endParaRPr lang="en-US" sz="2800" b="1" dirty="0">
              <a:ln w="1905"/>
              <a:solidFill>
                <a:sysClr val="windowText" lastClr="000000"/>
              </a:solidFill>
              <a:effectLst>
                <a:innerShdw blurRad="69850" dist="43180" dir="5400000">
                  <a:srgbClr val="000000">
                    <a:alpha val="65000"/>
                  </a:srgbClr>
                </a:innerShdw>
              </a:effectLst>
              <a:latin typeface="+mj-lt"/>
              <a:cs typeface="Times New Roman" pitchFamily="18" charset="0"/>
            </a:endParaRPr>
          </a:p>
        </p:txBody>
      </p:sp>
      <p:pic>
        <p:nvPicPr>
          <p:cNvPr id="11" name="Picture 10" descr="back-pain-6.jpg"/>
          <p:cNvPicPr>
            <a:picLocks noChangeAspect="1"/>
          </p:cNvPicPr>
          <p:nvPr/>
        </p:nvPicPr>
        <p:blipFill>
          <a:blip r:embed="rId3" cstate="print"/>
          <a:stretch>
            <a:fillRect/>
          </a:stretch>
        </p:blipFill>
        <p:spPr>
          <a:xfrm>
            <a:off x="6553200" y="1708314"/>
            <a:ext cx="1972707" cy="24064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angle 11"/>
          <p:cNvSpPr/>
          <p:nvPr/>
        </p:nvSpPr>
        <p:spPr>
          <a:xfrm>
            <a:off x="3352800" y="4999672"/>
            <a:ext cx="5334000" cy="1477328"/>
          </a:xfrm>
          <a:prstGeom prst="rect">
            <a:avLst/>
          </a:prstGeom>
        </p:spPr>
        <p:txBody>
          <a:bodyPr wrap="square">
            <a:spAutoFit/>
          </a:bodyPr>
          <a:lstStyle/>
          <a:p>
            <a:pPr algn="just"/>
            <a:r>
              <a:rPr lang="en-US" dirty="0" smtClean="0"/>
              <a:t>Antioxidants can safely neutralize a free radical without becoming a free  radical them self. Shilajit is a powerful antioxidant that has an added benefit  of being able to cross the blood-brain barrier. Thus it is even used for the  purpose to reverse the senile changes.</a:t>
            </a:r>
            <a:endParaRPr lang="en-US" dirty="0"/>
          </a:p>
        </p:txBody>
      </p:sp>
      <p:pic>
        <p:nvPicPr>
          <p:cNvPr id="13" name="Picture 12" descr="antioxidants-donating-electrons.jpg"/>
          <p:cNvPicPr>
            <a:picLocks noChangeAspect="1"/>
          </p:cNvPicPr>
          <p:nvPr/>
        </p:nvPicPr>
        <p:blipFill>
          <a:blip r:embed="rId4"/>
          <a:stretch>
            <a:fillRect/>
          </a:stretch>
        </p:blipFill>
        <p:spPr>
          <a:xfrm>
            <a:off x="356552" y="4191000"/>
            <a:ext cx="2453323" cy="2362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TextBox 13"/>
          <p:cNvSpPr txBox="1"/>
          <p:nvPr/>
        </p:nvSpPr>
        <p:spPr>
          <a:xfrm>
            <a:off x="3581400" y="4353580"/>
            <a:ext cx="5029200" cy="523220"/>
          </a:xfrm>
          <a:prstGeom prst="rect">
            <a:avLst/>
          </a:prstGeom>
          <a:gradFill flip="none" rotWithShape="1">
            <a:gsLst>
              <a:gs pos="100000">
                <a:schemeClr val="tx1"/>
              </a:gs>
              <a:gs pos="80000">
                <a:schemeClr val="accent6">
                  <a:shade val="93000"/>
                  <a:satMod val="130000"/>
                </a:schemeClr>
              </a:gs>
              <a:gs pos="0">
                <a:srgbClr val="FFFF00"/>
              </a:gs>
              <a:gs pos="100000">
                <a:schemeClr val="accent6">
                  <a:shade val="94000"/>
                  <a:satMod val="135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800" b="1" dirty="0" smtClean="0">
                <a:ln w="1905"/>
                <a:solidFill>
                  <a:sysClr val="windowText" lastClr="000000"/>
                </a:solidFill>
                <a:effectLst>
                  <a:innerShdw blurRad="69850" dist="43180" dir="5400000">
                    <a:srgbClr val="000000">
                      <a:alpha val="65000"/>
                    </a:srgbClr>
                  </a:innerShdw>
                </a:effectLst>
                <a:latin typeface="+mj-lt"/>
                <a:cs typeface="Times New Roman" pitchFamily="18" charset="0"/>
              </a:rPr>
              <a:t> </a:t>
            </a:r>
            <a:r>
              <a:rPr lang="en-US" sz="2800" b="1" dirty="0" err="1" smtClean="0">
                <a:ln w="1905"/>
                <a:solidFill>
                  <a:sysClr val="windowText" lastClr="000000"/>
                </a:solidFill>
                <a:effectLst>
                  <a:innerShdw blurRad="69850" dist="43180" dir="5400000">
                    <a:srgbClr val="000000">
                      <a:alpha val="65000"/>
                    </a:srgbClr>
                  </a:innerShdw>
                </a:effectLst>
                <a:latin typeface="+mj-lt"/>
                <a:cs typeface="Times New Roman" pitchFamily="18" charset="0"/>
              </a:rPr>
              <a:t>Shilajit</a:t>
            </a:r>
            <a:r>
              <a:rPr lang="en-US" sz="2800" b="1" dirty="0" smtClean="0">
                <a:ln w="1905"/>
                <a:solidFill>
                  <a:sysClr val="windowText" lastClr="000000"/>
                </a:solidFill>
                <a:effectLst>
                  <a:innerShdw blurRad="69850" dist="43180" dir="5400000">
                    <a:srgbClr val="000000">
                      <a:alpha val="65000"/>
                    </a:srgbClr>
                  </a:innerShdw>
                </a:effectLst>
                <a:latin typeface="+mj-lt"/>
                <a:cs typeface="Times New Roman" pitchFamily="18" charset="0"/>
              </a:rPr>
              <a:t> as an Anti-oxidant Agent</a:t>
            </a:r>
            <a:endParaRPr lang="en-US" sz="2800" b="1" dirty="0">
              <a:ln w="1905"/>
              <a:solidFill>
                <a:sysClr val="windowText" lastClr="000000"/>
              </a:solidFill>
              <a:effectLst>
                <a:innerShdw blurRad="69850" dist="43180" dir="5400000">
                  <a:srgbClr val="000000">
                    <a:alpha val="65000"/>
                  </a:srgbClr>
                </a:innerShdw>
              </a:effectLst>
              <a:latin typeface="+mj-lt"/>
              <a:cs typeface="Times New Roman" pitchFamily="18" charset="0"/>
            </a:endParaRPr>
          </a:p>
        </p:txBody>
      </p:sp>
      <p:pic>
        <p:nvPicPr>
          <p:cNvPr id="20" name="Picture 19"/>
          <p:cNvPicPr>
            <a:picLocks noChangeAspect="1" noChangeArrowheads="1"/>
          </p:cNvPicPr>
          <p:nvPr/>
        </p:nvPicPr>
        <p:blipFill>
          <a:blip r:embed="rId5"/>
          <a:srcRect/>
          <a:stretch>
            <a:fillRect/>
          </a:stretch>
        </p:blipFill>
        <p:spPr bwMode="auto">
          <a:xfrm>
            <a:off x="8077200" y="76200"/>
            <a:ext cx="838200" cy="619539"/>
          </a:xfrm>
          <a:prstGeom prst="rect">
            <a:avLst/>
          </a:prstGeom>
          <a:noFill/>
          <a:ln w="9525">
            <a:noFill/>
            <a:miter lim="800000"/>
            <a:headEnd/>
            <a:tailEnd/>
          </a:ln>
          <a:effectLst/>
        </p:spPr>
      </p:pic>
      <p:sp>
        <p:nvSpPr>
          <p:cNvPr id="21" name="TextBox 20"/>
          <p:cNvSpPr txBox="1"/>
          <p:nvPr/>
        </p:nvSpPr>
        <p:spPr>
          <a:xfrm>
            <a:off x="3886200" y="203537"/>
            <a:ext cx="4495800" cy="1015663"/>
          </a:xfrm>
          <a:prstGeom prst="rect">
            <a:avLst/>
          </a:prstGeom>
          <a:noFill/>
        </p:spPr>
        <p:txBody>
          <a:bodyPr wrap="square" rtlCol="0">
            <a:spAutoFit/>
          </a:bodyPr>
          <a:lstStyle/>
          <a:p>
            <a:r>
              <a:rPr lang="en-US"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PLANET AYURVEDA</a:t>
            </a:r>
          </a:p>
          <a:p>
            <a:r>
              <a:rPr lang="en-US" sz="3000" b="1" dirty="0" smtClean="0">
                <a:ln w="1905"/>
                <a:solidFill>
                  <a:schemeClr val="accent6">
                    <a:lumMod val="75000"/>
                  </a:schemeClr>
                </a:solidFill>
                <a:effectLst>
                  <a:innerShdw blurRad="69850" dist="43180" dir="5400000">
                    <a:srgbClr val="000000">
                      <a:alpha val="65000"/>
                    </a:srgbClr>
                  </a:innerShdw>
                </a:effectLst>
                <a:latin typeface="Arial Black" pitchFamily="34" charset="0"/>
              </a:rPr>
              <a:t>           </a:t>
            </a:r>
            <a:endParaRPr lang="en-US" sz="2800" b="1" dirty="0">
              <a:latin typeface="Nyala" pitchFamily="2" charset="0"/>
            </a:endParaRPr>
          </a:p>
        </p:txBody>
      </p:sp>
      <p:sp>
        <p:nvSpPr>
          <p:cNvPr id="22" name="Rectangle 21"/>
          <p:cNvSpPr/>
          <p:nvPr/>
        </p:nvSpPr>
        <p:spPr>
          <a:xfrm>
            <a:off x="3428999" y="605135"/>
            <a:ext cx="4953001" cy="461665"/>
          </a:xfrm>
          <a:prstGeom prst="rect">
            <a:avLst/>
          </a:prstGeom>
          <a:noFill/>
        </p:spPr>
        <p:txBody>
          <a:bodyPr wrap="square" lIns="91440" tIns="45720" rIns="91440" bIns="4572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dobe Gothic Std B" pitchFamily="34" charset="-128"/>
                <a:ea typeface="Adobe Gothic Std B" pitchFamily="34" charset="-128"/>
              </a:rPr>
              <a:t>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Kozuka Gothic Pr6N M" pitchFamily="34" charset="-128"/>
                <a:ea typeface="Kozuka Gothic Pr6N M" pitchFamily="34" charset="-128"/>
              </a:rPr>
              <a:t>SHILAJIT CAPSULES</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Kozuka Gothic Pr6N M" pitchFamily="34" charset="-128"/>
              <a:ea typeface="Kozuka Gothic Pr6N M" pitchFamily="34" charset="-128"/>
            </a:endParaRPr>
          </a:p>
        </p:txBody>
      </p:sp>
      <p:pic>
        <p:nvPicPr>
          <p:cNvPr id="23" name="Picture 2" descr="C:\Program Files (x86)\Microsoft Office\MEDIA\OFFICE12\LINES\BD10308_.GIF"/>
          <p:cNvPicPr>
            <a:picLocks noChangeAspect="1" noChangeArrowheads="1"/>
          </p:cNvPicPr>
          <p:nvPr/>
        </p:nvPicPr>
        <p:blipFill>
          <a:blip r:embed="rId6"/>
          <a:srcRect/>
          <a:stretch>
            <a:fillRect/>
          </a:stretch>
        </p:blipFill>
        <p:spPr bwMode="auto">
          <a:xfrm>
            <a:off x="228600" y="1455420"/>
            <a:ext cx="8686800" cy="144780"/>
          </a:xfrm>
          <a:prstGeom prst="rect">
            <a:avLst/>
          </a:prstGeom>
          <a:noFill/>
        </p:spPr>
      </p:pic>
      <p:sp>
        <p:nvSpPr>
          <p:cNvPr id="24" name="TextBox 23"/>
          <p:cNvSpPr txBox="1"/>
          <p:nvPr/>
        </p:nvSpPr>
        <p:spPr>
          <a:xfrm>
            <a:off x="5334000" y="1002268"/>
            <a:ext cx="2903424"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(www.Planetayurveda.com)</a:t>
            </a:r>
            <a:endParaRPr lang="en-US" b="1" dirty="0">
              <a:latin typeface="Times New Roman" pitchFamily="18" charset="0"/>
              <a:cs typeface="Times New Roman" pitchFamily="18" charset="0"/>
            </a:endParaRPr>
          </a:p>
        </p:txBody>
      </p:sp>
    </p:spTree>
  </p:cSld>
  <p:clrMapOvr>
    <a:masterClrMapping/>
  </p:clrMapOvr>
  <p:transition advTm="30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3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 to="" calcmode="lin" valueType="num">
                                      <p:cBhvr>
                                        <p:cTn id="16" dur="1" fill="hold"/>
                                        <p:tgtEl>
                                          <p:spTgt spid="11"/>
                                        </p:tgtEl>
                                        <p:attrNameLst>
                                          <p:attrName/>
                                        </p:attrNameLst>
                                      </p:cBhvr>
                                    </p:anim>
                                  </p:childTnLst>
                                </p:cTn>
                              </p:par>
                            </p:childTnLst>
                          </p:cTn>
                        </p:par>
                        <p:par>
                          <p:cTn id="17" fill="hold">
                            <p:stCondLst>
                              <p:cond delay="0"/>
                            </p:stCondLst>
                            <p:childTnLst>
                              <p:par>
                                <p:cTn id="18" presetID="22" presetClass="entr" presetSubtype="2"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right)">
                                      <p:cBhvr>
                                        <p:cTn id="20" dur="1000"/>
                                        <p:tgtEl>
                                          <p:spTgt spid="14"/>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3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900" decel="100000" fill="hold"/>
                                        <p:tgtEl>
                                          <p:spTgt spid="13"/>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2"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lanetayurveda.jpg"/>
          <p:cNvPicPr>
            <a:picLocks noChangeAspect="1"/>
          </p:cNvPicPr>
          <p:nvPr/>
        </p:nvPicPr>
        <p:blipFill>
          <a:blip r:embed="rId2">
            <a:lum bright="70000" contrast="-70000"/>
          </a:blip>
          <a:stretch>
            <a:fillRect/>
          </a:stretch>
        </p:blipFill>
        <p:spPr>
          <a:xfrm>
            <a:off x="1219200" y="1781862"/>
            <a:ext cx="6462301" cy="5092292"/>
          </a:xfrm>
          <a:prstGeom prst="rect">
            <a:avLst/>
          </a:prstGeom>
        </p:spPr>
      </p:pic>
      <p:pic>
        <p:nvPicPr>
          <p:cNvPr id="16" name="Picture 15" descr="new.jpg"/>
          <p:cNvPicPr>
            <a:picLocks noChangeAspect="1"/>
          </p:cNvPicPr>
          <p:nvPr/>
        </p:nvPicPr>
        <p:blipFill>
          <a:blip r:embed="rId3"/>
          <a:stretch>
            <a:fillRect/>
          </a:stretch>
        </p:blipFill>
        <p:spPr>
          <a:xfrm>
            <a:off x="4831864" y="2971800"/>
            <a:ext cx="4284810" cy="3886200"/>
          </a:xfrm>
          <a:prstGeom prst="rect">
            <a:avLst/>
          </a:prstGeom>
        </p:spPr>
      </p:pic>
      <p:sp>
        <p:nvSpPr>
          <p:cNvPr id="2" name="TextBox 1"/>
          <p:cNvSpPr txBox="1"/>
          <p:nvPr/>
        </p:nvSpPr>
        <p:spPr>
          <a:xfrm>
            <a:off x="228600" y="1915180"/>
            <a:ext cx="5638800" cy="523220"/>
          </a:xfrm>
          <a:prstGeom prst="rect">
            <a:avLst/>
          </a:prstGeom>
          <a:gradFill flip="none" rotWithShape="1">
            <a:gsLst>
              <a:gs pos="100000">
                <a:schemeClr val="tx1"/>
              </a:gs>
              <a:gs pos="80000">
                <a:schemeClr val="accent6">
                  <a:shade val="93000"/>
                  <a:satMod val="130000"/>
                </a:schemeClr>
              </a:gs>
              <a:gs pos="0">
                <a:srgbClr val="FFFF00"/>
              </a:gs>
              <a:gs pos="100000">
                <a:schemeClr val="accent6">
                  <a:shade val="94000"/>
                  <a:satMod val="135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800" b="1" dirty="0" smtClean="0">
                <a:ln w="1905"/>
                <a:solidFill>
                  <a:sysClr val="windowText" lastClr="000000"/>
                </a:solidFill>
                <a:effectLst>
                  <a:innerShdw blurRad="69850" dist="43180" dir="5400000">
                    <a:srgbClr val="000000">
                      <a:alpha val="65000"/>
                    </a:srgbClr>
                  </a:innerShdw>
                </a:effectLst>
                <a:latin typeface="+mj-lt"/>
                <a:cs typeface="Times New Roman" pitchFamily="18" charset="0"/>
              </a:rPr>
              <a:t>   Shilajit For Obesity or Weight Loss</a:t>
            </a:r>
            <a:endParaRPr lang="en-US" sz="2800" b="1" dirty="0">
              <a:ln w="1905"/>
              <a:solidFill>
                <a:sysClr val="windowText" lastClr="000000"/>
              </a:solidFill>
              <a:effectLst>
                <a:innerShdw blurRad="69850" dist="43180" dir="5400000">
                  <a:srgbClr val="000000">
                    <a:alpha val="65000"/>
                  </a:srgbClr>
                </a:innerShdw>
              </a:effectLst>
              <a:latin typeface="+mj-lt"/>
              <a:cs typeface="Times New Roman" pitchFamily="18" charset="0"/>
            </a:endParaRPr>
          </a:p>
        </p:txBody>
      </p:sp>
      <p:sp>
        <p:nvSpPr>
          <p:cNvPr id="13" name="TextBox 12"/>
          <p:cNvSpPr txBox="1"/>
          <p:nvPr/>
        </p:nvSpPr>
        <p:spPr>
          <a:xfrm>
            <a:off x="152400" y="2590800"/>
            <a:ext cx="5715000" cy="1477328"/>
          </a:xfrm>
          <a:prstGeom prst="rect">
            <a:avLst/>
          </a:prstGeom>
          <a:noFill/>
        </p:spPr>
        <p:txBody>
          <a:bodyPr wrap="square" rtlCol="0">
            <a:spAutoFit/>
          </a:bodyPr>
          <a:lstStyle/>
          <a:p>
            <a:pPr algn="just"/>
            <a:r>
              <a:rPr lang="en-US" dirty="0" smtClean="0"/>
              <a:t>Excellent results have been discovered when </a:t>
            </a:r>
            <a:r>
              <a:rPr lang="en-US" dirty="0" err="1" smtClean="0"/>
              <a:t>shilajit</a:t>
            </a:r>
            <a:r>
              <a:rPr lang="en-US" dirty="0" smtClean="0"/>
              <a:t> is applied in </a:t>
            </a:r>
            <a:r>
              <a:rPr lang="en-US" dirty="0" err="1" smtClean="0"/>
              <a:t>medo</a:t>
            </a:r>
            <a:r>
              <a:rPr lang="en-US" dirty="0" smtClean="0"/>
              <a:t> </a:t>
            </a:r>
            <a:r>
              <a:rPr lang="en-US" dirty="0" err="1" smtClean="0"/>
              <a:t>roga</a:t>
            </a:r>
            <a:r>
              <a:rPr lang="en-US" dirty="0" smtClean="0"/>
              <a:t> (obesity). It possesses this property because of its </a:t>
            </a:r>
            <a:r>
              <a:rPr lang="en-US" dirty="0" err="1" smtClean="0"/>
              <a:t>laghu</a:t>
            </a:r>
            <a:r>
              <a:rPr lang="en-US" dirty="0" smtClean="0"/>
              <a:t> (light) and </a:t>
            </a:r>
            <a:r>
              <a:rPr lang="en-US" dirty="0" err="1" smtClean="0"/>
              <a:t>ruksh</a:t>
            </a:r>
            <a:r>
              <a:rPr lang="en-US" dirty="0" smtClean="0"/>
              <a:t> (dry) properties. It helps in scrapping away of extra fat accumulated in body thus helps in providing slim and healthy looks to the body.</a:t>
            </a:r>
            <a:endParaRPr lang="en-US" dirty="0"/>
          </a:p>
        </p:txBody>
      </p:sp>
      <p:pic>
        <p:nvPicPr>
          <p:cNvPr id="17" name="Picture 16"/>
          <p:cNvPicPr>
            <a:picLocks noChangeAspect="1" noChangeArrowheads="1"/>
          </p:cNvPicPr>
          <p:nvPr/>
        </p:nvPicPr>
        <p:blipFill>
          <a:blip r:embed="rId4"/>
          <a:srcRect/>
          <a:stretch>
            <a:fillRect/>
          </a:stretch>
        </p:blipFill>
        <p:spPr bwMode="auto">
          <a:xfrm>
            <a:off x="8077200" y="76200"/>
            <a:ext cx="838200" cy="619539"/>
          </a:xfrm>
          <a:prstGeom prst="rect">
            <a:avLst/>
          </a:prstGeom>
          <a:noFill/>
          <a:ln w="9525">
            <a:noFill/>
            <a:miter lim="800000"/>
            <a:headEnd/>
            <a:tailEnd/>
          </a:ln>
          <a:effectLst/>
        </p:spPr>
      </p:pic>
      <p:sp>
        <p:nvSpPr>
          <p:cNvPr id="18" name="TextBox 17"/>
          <p:cNvSpPr txBox="1"/>
          <p:nvPr/>
        </p:nvSpPr>
        <p:spPr>
          <a:xfrm>
            <a:off x="3886200" y="203537"/>
            <a:ext cx="4495800" cy="1015663"/>
          </a:xfrm>
          <a:prstGeom prst="rect">
            <a:avLst/>
          </a:prstGeom>
          <a:noFill/>
        </p:spPr>
        <p:txBody>
          <a:bodyPr wrap="square" rtlCol="0">
            <a:spAutoFit/>
          </a:bodyPr>
          <a:lstStyle/>
          <a:p>
            <a:r>
              <a:rPr lang="en-US"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PLANET AYURVEDA</a:t>
            </a:r>
          </a:p>
          <a:p>
            <a:r>
              <a:rPr lang="en-US" sz="3000" b="1" dirty="0" smtClean="0">
                <a:ln w="1905"/>
                <a:solidFill>
                  <a:schemeClr val="accent6">
                    <a:lumMod val="75000"/>
                  </a:schemeClr>
                </a:solidFill>
                <a:effectLst>
                  <a:innerShdw blurRad="69850" dist="43180" dir="5400000">
                    <a:srgbClr val="000000">
                      <a:alpha val="65000"/>
                    </a:srgbClr>
                  </a:innerShdw>
                </a:effectLst>
                <a:latin typeface="Arial Black" pitchFamily="34" charset="0"/>
              </a:rPr>
              <a:t>           </a:t>
            </a:r>
            <a:endParaRPr lang="en-US" sz="2800" b="1" dirty="0">
              <a:latin typeface="Nyala" pitchFamily="2" charset="0"/>
            </a:endParaRPr>
          </a:p>
        </p:txBody>
      </p:sp>
      <p:sp>
        <p:nvSpPr>
          <p:cNvPr id="19" name="Rectangle 18"/>
          <p:cNvSpPr/>
          <p:nvPr/>
        </p:nvSpPr>
        <p:spPr>
          <a:xfrm>
            <a:off x="3428999" y="605135"/>
            <a:ext cx="4953001" cy="461665"/>
          </a:xfrm>
          <a:prstGeom prst="rect">
            <a:avLst/>
          </a:prstGeom>
          <a:noFill/>
        </p:spPr>
        <p:txBody>
          <a:bodyPr wrap="square" lIns="91440" tIns="45720" rIns="91440" bIns="4572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dobe Gothic Std B" pitchFamily="34" charset="-128"/>
                <a:ea typeface="Adobe Gothic Std B" pitchFamily="34" charset="-128"/>
              </a:rPr>
              <a:t>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Kozuka Gothic Pr6N M" pitchFamily="34" charset="-128"/>
                <a:ea typeface="Kozuka Gothic Pr6N M" pitchFamily="34" charset="-128"/>
              </a:rPr>
              <a:t>SHILAJIT CAPSULES</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Kozuka Gothic Pr6N M" pitchFamily="34" charset="-128"/>
              <a:ea typeface="Kozuka Gothic Pr6N M" pitchFamily="34" charset="-128"/>
            </a:endParaRPr>
          </a:p>
        </p:txBody>
      </p:sp>
      <p:pic>
        <p:nvPicPr>
          <p:cNvPr id="20" name="Picture 2" descr="C:\Program Files (x86)\Microsoft Office\MEDIA\OFFICE12\LINES\BD10308_.GIF"/>
          <p:cNvPicPr>
            <a:picLocks noChangeAspect="1" noChangeArrowheads="1"/>
          </p:cNvPicPr>
          <p:nvPr/>
        </p:nvPicPr>
        <p:blipFill>
          <a:blip r:embed="rId5"/>
          <a:srcRect/>
          <a:stretch>
            <a:fillRect/>
          </a:stretch>
        </p:blipFill>
        <p:spPr bwMode="auto">
          <a:xfrm>
            <a:off x="228600" y="1455420"/>
            <a:ext cx="8686800" cy="144780"/>
          </a:xfrm>
          <a:prstGeom prst="rect">
            <a:avLst/>
          </a:prstGeom>
          <a:noFill/>
        </p:spPr>
      </p:pic>
      <p:sp>
        <p:nvSpPr>
          <p:cNvPr id="21" name="TextBox 20"/>
          <p:cNvSpPr txBox="1"/>
          <p:nvPr/>
        </p:nvSpPr>
        <p:spPr>
          <a:xfrm>
            <a:off x="5334000" y="1002268"/>
            <a:ext cx="2903424"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(www.Planetayurveda.com)</a:t>
            </a:r>
            <a:endParaRPr lang="en-US" b="1" dirty="0">
              <a:latin typeface="Times New Roman" pitchFamily="18" charset="0"/>
              <a:cs typeface="Times New Roman" pitchFamily="18" charset="0"/>
            </a:endParaRPr>
          </a:p>
        </p:txBody>
      </p:sp>
    </p:spTree>
  </p:cSld>
  <p:clrMapOvr>
    <a:masterClrMapping/>
  </p:clrMapOvr>
  <p:transition advTm="30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30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strVal val="#ppt_w*2.5"/>
                                          </p:val>
                                        </p:tav>
                                        <p:tav tm="100000">
                                          <p:val>
                                            <p:strVal val="#ppt_w"/>
                                          </p:val>
                                        </p:tav>
                                      </p:tavLst>
                                    </p:anim>
                                    <p:anim calcmode="lin" valueType="num">
                                      <p:cBhvr>
                                        <p:cTn id="17" dur="500" fill="hold"/>
                                        <p:tgtEl>
                                          <p:spTgt spid="16"/>
                                        </p:tgtEl>
                                        <p:attrNameLst>
                                          <p:attrName>ppt_h</p:attrName>
                                        </p:attrNameLst>
                                      </p:cBhvr>
                                      <p:tavLst>
                                        <p:tav tm="0">
                                          <p:val>
                                            <p:strVal val="#ppt_h*0.01"/>
                                          </p:val>
                                        </p:tav>
                                        <p:tav tm="100000">
                                          <p:val>
                                            <p:strVal val="#ppt_h"/>
                                          </p:val>
                                        </p:tav>
                                      </p:tavLst>
                                    </p:anim>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h+1"/>
                                          </p:val>
                                        </p:tav>
                                        <p:tav tm="100000">
                                          <p:val>
                                            <p:strVal val="#ppt_y"/>
                                          </p:val>
                                        </p:tav>
                                      </p:tavLst>
                                    </p:anim>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1258</TotalTime>
  <Words>1268</Words>
  <Application>Microsoft Office PowerPoint</Application>
  <PresentationFormat>On-screen Show (4:3)</PresentationFormat>
  <Paragraphs>164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Shilajit Capsules - Benefits and Uses</dc:title>
  <dc:creator>Dr Vikram Chauhan</dc:creator>
  <cp:keywords>Shilajit Capsules, Benefits, Uses</cp:keywords>
  <cp:lastModifiedBy>Manish Arora</cp:lastModifiedBy>
  <cp:revision>328</cp:revision>
  <dcterms:created xsi:type="dcterms:W3CDTF">2012-06-23T05:32:39Z</dcterms:created>
  <dcterms:modified xsi:type="dcterms:W3CDTF">2012-06-27T09:32:36Z</dcterms:modified>
  <cp:category>Health</cp:category>
</cp:coreProperties>
</file>