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76" r:id="rId6"/>
    <p:sldId id="260" r:id="rId7"/>
    <p:sldId id="259" r:id="rId8"/>
    <p:sldId id="279" r:id="rId9"/>
    <p:sldId id="278" r:id="rId10"/>
    <p:sldId id="262" r:id="rId11"/>
    <p:sldId id="263" r:id="rId12"/>
    <p:sldId id="280" r:id="rId13"/>
    <p:sldId id="281" r:id="rId14"/>
    <p:sldId id="282" r:id="rId15"/>
    <p:sldId id="283" r:id="rId16"/>
    <p:sldId id="267" r:id="rId17"/>
    <p:sldId id="268" r:id="rId18"/>
    <p:sldId id="269" r:id="rId19"/>
    <p:sldId id="270" r:id="rId20"/>
    <p:sldId id="284" r:id="rId21"/>
    <p:sldId id="273" r:id="rId22"/>
    <p:sldId id="275" r:id="rId23"/>
    <p:sldId id="274" r:id="rId24"/>
    <p:sldId id="272" r:id="rId25"/>
    <p:sldId id="27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576" autoAdjust="0"/>
  </p:normalViewPr>
  <p:slideViewPr>
    <p:cSldViewPr>
      <p:cViewPr varScale="1">
        <p:scale>
          <a:sx n="73" d="100"/>
          <a:sy n="73" d="100"/>
        </p:scale>
        <p:origin x="-10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A7730E-DFE5-4CDF-88BC-234B39AE9910}"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802B9-BD02-482B-9696-A3622D4B427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7730E-DFE5-4CDF-88BC-234B39AE9910}"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802B9-BD02-482B-9696-A3622D4B42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7730E-DFE5-4CDF-88BC-234B39AE9910}"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802B9-BD02-482B-9696-A3622D4B42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7730E-DFE5-4CDF-88BC-234B39AE9910}"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802B9-BD02-482B-9696-A3622D4B427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A7730E-DFE5-4CDF-88BC-234B39AE9910}" type="datetimeFigureOut">
              <a:rPr lang="en-US" smtClean="0"/>
              <a:pPr/>
              <a:t>12/4/2012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802B9-BD02-482B-9696-A3622D4B427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A7730E-DFE5-4CDF-88BC-234B39AE9910}"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802B9-BD02-482B-9696-A3622D4B42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A7730E-DFE5-4CDF-88BC-234B39AE9910}" type="datetimeFigureOut">
              <a:rPr lang="en-US" smtClean="0"/>
              <a:pPr/>
              <a:t>12/4/2012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F802B9-BD02-482B-9696-A3622D4B427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A7730E-DFE5-4CDF-88BC-234B39AE9910}" type="datetimeFigureOut">
              <a:rPr lang="en-US" smtClean="0"/>
              <a:pPr/>
              <a:t>12/4/2012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F802B9-BD02-482B-9696-A3622D4B42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A7730E-DFE5-4CDF-88BC-234B39AE9910}" type="datetimeFigureOut">
              <a:rPr lang="en-US" smtClean="0"/>
              <a:pPr/>
              <a:t>12/4/2012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F802B9-BD02-482B-9696-A3622D4B42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7730E-DFE5-4CDF-88BC-234B39AE9910}"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802B9-BD02-482B-9696-A3622D4B427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7730E-DFE5-4CDF-88BC-234B39AE9910}" type="datetimeFigureOut">
              <a:rPr lang="en-US" smtClean="0"/>
              <a:pPr/>
              <a:t>12/4/2012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802B9-BD02-482B-9696-A3622D4B427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A7730E-DFE5-4CDF-88BC-234B39AE9910}" type="datetimeFigureOut">
              <a:rPr lang="en-US" smtClean="0"/>
              <a:pPr/>
              <a:t>12/4/2012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802B9-BD02-482B-9696-A3622D4B42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4.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32.pn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3.jpe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jpeg"/><Relationship Id="rId7" Type="http://schemas.openxmlformats.org/officeDocument/2006/relationships/image" Target="../media/image32.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hyperlink" Target="http://www.planetayurveda.com/" TargetMode="External"/><Relationship Id="rId5" Type="http://schemas.openxmlformats.org/officeDocument/2006/relationships/image" Target="../media/image5.jpeg"/><Relationship Id="rId10" Type="http://schemas.openxmlformats.org/officeDocument/2006/relationships/image" Target="file:///G:\MY%20WEBSITES%20BACKUP\PLANET%20SITE%20LATEST%20DOWNLOADED\images\buy-now.gif" TargetMode="External"/><Relationship Id="rId4" Type="http://schemas.openxmlformats.org/officeDocument/2006/relationships/image" Target="../media/image1.jpeg"/><Relationship Id="rId9" Type="http://schemas.openxmlformats.org/officeDocument/2006/relationships/hyperlink" Target="http://www.ccnow.com/cgi-local/cart.cgi?planet5_KHC3773_http://www.planetayurveda.com/products.ht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www.krishnaherbals.com/" TargetMode="Externa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hyperlink" Target="mailto:herbalremedies123@yahoo.com" TargetMode="External"/><Relationship Id="rId5" Type="http://schemas.openxmlformats.org/officeDocument/2006/relationships/hyperlink" Target="http://www.planetayurveda.com/" TargetMode="Externa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Planet Ayurveda_water-mark.jpg"/>
          <p:cNvPicPr>
            <a:picLocks noChangeAspect="1"/>
          </p:cNvPicPr>
          <p:nvPr/>
        </p:nvPicPr>
        <p:blipFill>
          <a:blip r:embed="rId2"/>
          <a:stretch>
            <a:fillRect/>
          </a:stretch>
        </p:blipFill>
        <p:spPr>
          <a:xfrm rot="19509730">
            <a:off x="328066" y="3289720"/>
            <a:ext cx="8010769" cy="727321"/>
          </a:xfrm>
          <a:prstGeom prst="rect">
            <a:avLst/>
          </a:prstGeom>
        </p:spPr>
      </p:pic>
      <p:sp>
        <p:nvSpPr>
          <p:cNvPr id="12" name="TextBox 11"/>
          <p:cNvSpPr txBox="1"/>
          <p:nvPr/>
        </p:nvSpPr>
        <p:spPr>
          <a:xfrm>
            <a:off x="0" y="1"/>
            <a:ext cx="9144000" cy="132343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4000" b="1" dirty="0" smtClean="0">
                <a:solidFill>
                  <a:srgbClr val="002060"/>
                </a:solidFill>
                <a:latin typeface="Times New Roman" pitchFamily="18" charset="0"/>
                <a:ea typeface="Adobe Gothic Std B" pitchFamily="34" charset="-128"/>
                <a:cs typeface="Times New Roman" pitchFamily="18" charset="0"/>
              </a:rPr>
              <a:t>LIVER CIRRHOSIS – </a:t>
            </a:r>
            <a:r>
              <a:rPr lang="en-US" sz="4000" b="1" dirty="0" smtClean="0">
                <a:solidFill>
                  <a:srgbClr val="002060"/>
                </a:solidFill>
                <a:latin typeface="Times New Roman" pitchFamily="18" charset="0"/>
                <a:ea typeface="Adobe Gothic Std B" pitchFamily="34" charset="-128"/>
                <a:cs typeface="Times New Roman" pitchFamily="18" charset="0"/>
              </a:rPr>
              <a:t>AYURVEDIC </a:t>
            </a:r>
            <a:r>
              <a:rPr lang="en-US" sz="4000" b="1" dirty="0" smtClean="0">
                <a:solidFill>
                  <a:srgbClr val="002060"/>
                </a:solidFill>
                <a:latin typeface="Times New Roman" pitchFamily="18" charset="0"/>
                <a:ea typeface="Adobe Gothic Std B" pitchFamily="34" charset="-128"/>
                <a:cs typeface="Times New Roman" pitchFamily="18" charset="0"/>
              </a:rPr>
              <a:t>TREATMENT </a:t>
            </a:r>
            <a:endParaRPr lang="en-US" sz="2400" b="1" dirty="0">
              <a:solidFill>
                <a:srgbClr val="002060"/>
              </a:solidFill>
              <a:latin typeface="Times New Roman" pitchFamily="18" charset="0"/>
              <a:ea typeface="Adobe Gothic Std B" pitchFamily="34" charset="-128"/>
              <a:cs typeface="Times New Roman" pitchFamily="18" charset="0"/>
            </a:endParaRPr>
          </a:p>
        </p:txBody>
      </p:sp>
      <p:pic>
        <p:nvPicPr>
          <p:cNvPr id="18" name="Picture 17" descr="3176537-335913-9-backgrounds-of-green-grass-isolated-on-white-background-vector-illustration.jpg"/>
          <p:cNvPicPr>
            <a:picLocks noChangeAspect="1"/>
          </p:cNvPicPr>
          <p:nvPr/>
        </p:nvPicPr>
        <p:blipFill>
          <a:blip r:embed="rId3"/>
          <a:stretch>
            <a:fillRect/>
          </a:stretch>
        </p:blipFill>
        <p:spPr>
          <a:xfrm>
            <a:off x="0" y="6297352"/>
            <a:ext cx="9144000" cy="636848"/>
          </a:xfrm>
          <a:prstGeom prst="rect">
            <a:avLst/>
          </a:prstGeom>
        </p:spPr>
      </p:pic>
      <p:sp>
        <p:nvSpPr>
          <p:cNvPr id="11" name="TextBox 10"/>
          <p:cNvSpPr txBox="1"/>
          <p:nvPr/>
        </p:nvSpPr>
        <p:spPr>
          <a:xfrm>
            <a:off x="0" y="1371600"/>
            <a:ext cx="9144000" cy="5486400"/>
          </a:xfrm>
          <a:prstGeom prst="rect">
            <a:avLst/>
          </a:prstGeom>
          <a:noFill/>
        </p:spPr>
        <p:txBody>
          <a:bodyPr wrap="square" rtlCol="0">
            <a:spAutoFit/>
          </a:bodyPr>
          <a:lstStyle/>
          <a:p>
            <a:pPr algn="just"/>
            <a:r>
              <a:rPr lang="en-US" b="1" dirty="0" smtClean="0">
                <a:latin typeface="Verdana" pitchFamily="34" charset="0"/>
                <a:ea typeface="Verdana" pitchFamily="34" charset="0"/>
                <a:cs typeface="Verdana" pitchFamily="34" charset="0"/>
              </a:rPr>
              <a:t>Dr. </a:t>
            </a:r>
            <a:r>
              <a:rPr lang="en-US" b="1" dirty="0" err="1" smtClean="0">
                <a:latin typeface="Verdana" pitchFamily="34" charset="0"/>
                <a:ea typeface="Verdana" pitchFamily="34" charset="0"/>
                <a:cs typeface="Verdana" pitchFamily="34" charset="0"/>
              </a:rPr>
              <a:t>Vikram</a:t>
            </a:r>
            <a:r>
              <a:rPr lang="en-US" b="1" dirty="0" smtClean="0">
                <a:latin typeface="Verdana" pitchFamily="34" charset="0"/>
                <a:ea typeface="Verdana" pitchFamily="34" charset="0"/>
                <a:cs typeface="Verdana" pitchFamily="34" charset="0"/>
              </a:rPr>
              <a:t> </a:t>
            </a:r>
            <a:r>
              <a:rPr lang="en-US" b="1" dirty="0" err="1" smtClean="0">
                <a:latin typeface="Verdana" pitchFamily="34" charset="0"/>
                <a:ea typeface="Verdana" pitchFamily="34" charset="0"/>
                <a:cs typeface="Verdana" pitchFamily="34" charset="0"/>
              </a:rPr>
              <a:t>Chauhan</a:t>
            </a:r>
            <a:r>
              <a:rPr lang="en-US" b="1" dirty="0" smtClean="0">
                <a:latin typeface="Verdana" pitchFamily="34" charset="0"/>
                <a:ea typeface="Verdana" pitchFamily="34" charset="0"/>
                <a:cs typeface="Verdana" pitchFamily="34" charset="0"/>
              </a:rPr>
              <a:t>  is One of the most </a:t>
            </a:r>
          </a:p>
          <a:p>
            <a:pPr algn="just"/>
            <a:r>
              <a:rPr lang="en-US" b="1" dirty="0" smtClean="0">
                <a:latin typeface="Verdana" pitchFamily="34" charset="0"/>
                <a:ea typeface="Verdana" pitchFamily="34" charset="0"/>
                <a:cs typeface="Verdana" pitchFamily="34" charset="0"/>
              </a:rPr>
              <a:t>Promising </a:t>
            </a:r>
            <a:r>
              <a:rPr lang="en-US" b="1" dirty="0" err="1" smtClean="0">
                <a:latin typeface="Verdana" pitchFamily="34" charset="0"/>
                <a:ea typeface="Verdana" pitchFamily="34" charset="0"/>
                <a:cs typeface="Verdana" pitchFamily="34" charset="0"/>
              </a:rPr>
              <a:t>Ayurvedic</a:t>
            </a:r>
            <a:r>
              <a:rPr lang="en-US" b="1" dirty="0" smtClean="0">
                <a:latin typeface="Verdana" pitchFamily="34" charset="0"/>
                <a:ea typeface="Verdana" pitchFamily="34" charset="0"/>
                <a:cs typeface="Verdana" pitchFamily="34" charset="0"/>
              </a:rPr>
              <a:t> doctors in the world</a:t>
            </a:r>
          </a:p>
          <a:p>
            <a:pPr algn="just"/>
            <a:r>
              <a:rPr lang="en-US" b="1" dirty="0" smtClean="0">
                <a:latin typeface="Verdana" pitchFamily="34" charset="0"/>
                <a:ea typeface="Verdana" pitchFamily="34" charset="0"/>
                <a:cs typeface="Verdana" pitchFamily="34" charset="0"/>
              </a:rPr>
              <a:t>and a senior consultant physician from India. </a:t>
            </a:r>
          </a:p>
          <a:p>
            <a:pPr algn="just"/>
            <a:endParaRPr lang="en-US" b="1" dirty="0" smtClean="0">
              <a:latin typeface="Verdana" pitchFamily="34" charset="0"/>
              <a:ea typeface="Verdana" pitchFamily="34" charset="0"/>
              <a:cs typeface="Verdana" pitchFamily="34" charset="0"/>
            </a:endParaRPr>
          </a:p>
          <a:p>
            <a:pPr algn="just"/>
            <a:r>
              <a:rPr lang="en-US" b="1" dirty="0" smtClean="0">
                <a:latin typeface="Verdana" pitchFamily="34" charset="0"/>
                <a:ea typeface="Verdana" pitchFamily="34" charset="0"/>
                <a:cs typeface="Verdana" pitchFamily="34" charset="0"/>
              </a:rPr>
              <a:t>He has 12 years of international exposure &amp; </a:t>
            </a:r>
          </a:p>
          <a:p>
            <a:pPr algn="just"/>
            <a:r>
              <a:rPr lang="en-US" b="1" dirty="0" smtClean="0">
                <a:latin typeface="Verdana" pitchFamily="34" charset="0"/>
                <a:ea typeface="Verdana" pitchFamily="34" charset="0"/>
                <a:cs typeface="Verdana" pitchFamily="34" charset="0"/>
              </a:rPr>
              <a:t>treated patients of all ages and all races and </a:t>
            </a:r>
          </a:p>
          <a:p>
            <a:pPr algn="just"/>
            <a:r>
              <a:rPr lang="en-US" b="1" dirty="0" smtClean="0">
                <a:latin typeface="Verdana" pitchFamily="34" charset="0"/>
                <a:ea typeface="Verdana" pitchFamily="34" charset="0"/>
                <a:cs typeface="Verdana" pitchFamily="34" charset="0"/>
              </a:rPr>
              <a:t>complicated diseases like Liver Cirrhosis. </a:t>
            </a:r>
          </a:p>
          <a:p>
            <a:pPr algn="just"/>
            <a:endParaRPr lang="en-US" b="1" dirty="0" smtClean="0">
              <a:latin typeface="Verdana" pitchFamily="34" charset="0"/>
              <a:ea typeface="Verdana" pitchFamily="34" charset="0"/>
              <a:cs typeface="Verdana" pitchFamily="34" charset="0"/>
            </a:endParaRPr>
          </a:p>
          <a:p>
            <a:pPr algn="just"/>
            <a:r>
              <a:rPr lang="en-US" b="1" dirty="0" smtClean="0">
                <a:latin typeface="Verdana" pitchFamily="34" charset="0"/>
                <a:ea typeface="Verdana" pitchFamily="34" charset="0"/>
                <a:cs typeface="Verdana" pitchFamily="34" charset="0"/>
              </a:rPr>
              <a:t>Here are some </a:t>
            </a:r>
            <a:r>
              <a:rPr lang="en-US" b="1" dirty="0" err="1" smtClean="0">
                <a:latin typeface="Verdana" pitchFamily="34" charset="0"/>
                <a:ea typeface="Verdana" pitchFamily="34" charset="0"/>
                <a:cs typeface="Verdana" pitchFamily="34" charset="0"/>
              </a:rPr>
              <a:t>Ayurvedic</a:t>
            </a:r>
            <a:r>
              <a:rPr lang="en-US" b="1" dirty="0" smtClean="0">
                <a:latin typeface="Verdana" pitchFamily="34" charset="0"/>
                <a:ea typeface="Verdana" pitchFamily="34" charset="0"/>
                <a:cs typeface="Verdana" pitchFamily="34" charset="0"/>
              </a:rPr>
              <a:t> remedies mentioned in this presentation which can be used along with ongoing treatments without any side effects ! </a:t>
            </a:r>
          </a:p>
          <a:p>
            <a:r>
              <a:rPr lang="en-US" b="1" dirty="0" smtClean="0">
                <a:latin typeface="Verdana" pitchFamily="34" charset="0"/>
                <a:ea typeface="Verdana" pitchFamily="34" charset="0"/>
                <a:cs typeface="Verdana" pitchFamily="34" charset="0"/>
              </a:rPr>
              <a:t>All herbs are well researched and have documentary evidence of their positive role in liver diseases. </a:t>
            </a:r>
          </a:p>
          <a:p>
            <a:endParaRPr lang="en-US" b="1" dirty="0" smtClean="0">
              <a:latin typeface="Verdana" pitchFamily="34" charset="0"/>
              <a:ea typeface="Verdana" pitchFamily="34" charset="0"/>
              <a:cs typeface="Verdana" pitchFamily="34" charset="0"/>
            </a:endParaRPr>
          </a:p>
          <a:p>
            <a:r>
              <a:rPr lang="en-US" sz="2400" b="1" dirty="0" smtClean="0">
                <a:latin typeface="Verdana" pitchFamily="34" charset="0"/>
                <a:ea typeface="Verdana" pitchFamily="34" charset="0"/>
                <a:cs typeface="Verdana" pitchFamily="34" charset="0"/>
              </a:rPr>
              <a:t>Dr. </a:t>
            </a:r>
            <a:r>
              <a:rPr lang="en-US" sz="2400" b="1" dirty="0" err="1" smtClean="0">
                <a:latin typeface="Verdana" pitchFamily="34" charset="0"/>
                <a:ea typeface="Verdana" pitchFamily="34" charset="0"/>
                <a:cs typeface="Verdana" pitchFamily="34" charset="0"/>
              </a:rPr>
              <a:t>Vikram</a:t>
            </a:r>
            <a:r>
              <a:rPr lang="en-US" sz="2400" b="1" dirty="0" smtClean="0">
                <a:latin typeface="Verdana" pitchFamily="34" charset="0"/>
                <a:ea typeface="Verdana" pitchFamily="34" charset="0"/>
                <a:cs typeface="Verdana" pitchFamily="34" charset="0"/>
              </a:rPr>
              <a:t> </a:t>
            </a:r>
            <a:r>
              <a:rPr lang="en-US" sz="2400" b="1" dirty="0" err="1" smtClean="0">
                <a:latin typeface="Verdana" pitchFamily="34" charset="0"/>
                <a:ea typeface="Verdana" pitchFamily="34" charset="0"/>
                <a:cs typeface="Verdana" pitchFamily="34" charset="0"/>
              </a:rPr>
              <a:t>Chauhan</a:t>
            </a:r>
            <a:r>
              <a:rPr lang="en-US" sz="2400" b="1" dirty="0" smtClean="0">
                <a:latin typeface="Verdana" pitchFamily="34" charset="0"/>
                <a:ea typeface="Verdana" pitchFamily="34" charset="0"/>
                <a:cs typeface="Verdana" pitchFamily="34" charset="0"/>
              </a:rPr>
              <a:t> </a:t>
            </a:r>
          </a:p>
          <a:p>
            <a:r>
              <a:rPr lang="en-US" b="1" dirty="0" smtClean="0">
                <a:solidFill>
                  <a:srgbClr val="C00000"/>
                </a:solidFill>
                <a:latin typeface="Verdana" pitchFamily="34" charset="0"/>
                <a:ea typeface="Verdana" pitchFamily="34" charset="0"/>
                <a:cs typeface="Verdana" pitchFamily="34" charset="0"/>
              </a:rPr>
              <a:t>BAMS, </a:t>
            </a:r>
            <a:r>
              <a:rPr lang="en-US" b="1" dirty="0" err="1" smtClean="0">
                <a:solidFill>
                  <a:srgbClr val="C00000"/>
                </a:solidFill>
                <a:latin typeface="Verdana" pitchFamily="34" charset="0"/>
                <a:ea typeface="Verdana" pitchFamily="34" charset="0"/>
                <a:cs typeface="Verdana" pitchFamily="34" charset="0"/>
              </a:rPr>
              <a:t>M.D.Ayurveda</a:t>
            </a:r>
            <a:endParaRPr lang="en-US" b="1" dirty="0" smtClean="0">
              <a:solidFill>
                <a:srgbClr val="C00000"/>
              </a:solidFill>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Consultant </a:t>
            </a:r>
            <a:r>
              <a:rPr lang="en-US" b="1" dirty="0" err="1" smtClean="0">
                <a:latin typeface="Verdana" pitchFamily="34" charset="0"/>
                <a:ea typeface="Verdana" pitchFamily="34" charset="0"/>
                <a:cs typeface="Verdana" pitchFamily="34" charset="0"/>
              </a:rPr>
              <a:t>Ayurvedic</a:t>
            </a:r>
            <a:r>
              <a:rPr lang="en-US" b="1" dirty="0" smtClean="0">
                <a:latin typeface="Verdana" pitchFamily="34" charset="0"/>
                <a:ea typeface="Verdana" pitchFamily="34" charset="0"/>
                <a:cs typeface="Verdana" pitchFamily="34" charset="0"/>
              </a:rPr>
              <a:t> Physician </a:t>
            </a:r>
          </a:p>
          <a:p>
            <a:r>
              <a:rPr lang="en-US" b="1" dirty="0" smtClean="0">
                <a:solidFill>
                  <a:srgbClr val="002060"/>
                </a:solidFill>
                <a:latin typeface="Verdana" pitchFamily="34" charset="0"/>
                <a:ea typeface="Verdana" pitchFamily="34" charset="0"/>
                <a:cs typeface="Verdana" pitchFamily="34" charset="0"/>
              </a:rPr>
              <a:t>Planet </a:t>
            </a:r>
            <a:r>
              <a:rPr lang="en-US" b="1" dirty="0" err="1" smtClean="0">
                <a:solidFill>
                  <a:srgbClr val="002060"/>
                </a:solidFill>
                <a:latin typeface="Verdana" pitchFamily="34" charset="0"/>
                <a:ea typeface="Verdana" pitchFamily="34" charset="0"/>
                <a:cs typeface="Verdana" pitchFamily="34" charset="0"/>
              </a:rPr>
              <a:t>Ayurveda</a:t>
            </a:r>
            <a:r>
              <a:rPr lang="en-US" b="1" dirty="0" smtClean="0">
                <a:solidFill>
                  <a:srgbClr val="002060"/>
                </a:solidFill>
                <a:latin typeface="Verdana" pitchFamily="34" charset="0"/>
                <a:ea typeface="Verdana" pitchFamily="34" charset="0"/>
                <a:cs typeface="Verdana" pitchFamily="34" charset="0"/>
              </a:rPr>
              <a:t> Healing Center </a:t>
            </a:r>
          </a:p>
          <a:p>
            <a:r>
              <a:rPr lang="en-US" b="1" dirty="0" err="1" smtClean="0">
                <a:solidFill>
                  <a:srgbClr val="002060"/>
                </a:solidFill>
                <a:latin typeface="Verdana" pitchFamily="34" charset="0"/>
                <a:ea typeface="Verdana" pitchFamily="34" charset="0"/>
                <a:cs typeface="Verdana" pitchFamily="34" charset="0"/>
              </a:rPr>
              <a:t>Chandigarh,India</a:t>
            </a:r>
            <a:r>
              <a:rPr lang="en-US" b="1" dirty="0" smtClean="0">
                <a:solidFill>
                  <a:srgbClr val="002060"/>
                </a:solidFill>
                <a:latin typeface="Verdana" pitchFamily="34" charset="0"/>
                <a:ea typeface="Verdana" pitchFamily="34" charset="0"/>
                <a:cs typeface="Verdana" pitchFamily="34" charset="0"/>
              </a:rPr>
              <a:t> </a:t>
            </a:r>
          </a:p>
        </p:txBody>
      </p:sp>
      <p:pic>
        <p:nvPicPr>
          <p:cNvPr id="9" name="Picture 8" descr="zielone-listki-w-misce.jpg"/>
          <p:cNvPicPr>
            <a:picLocks noChangeAspect="1"/>
          </p:cNvPicPr>
          <p:nvPr/>
        </p:nvPicPr>
        <p:blipFill>
          <a:blip r:embed="rId4" cstate="print"/>
          <a:stretch>
            <a:fillRect/>
          </a:stretch>
        </p:blipFill>
        <p:spPr>
          <a:xfrm>
            <a:off x="7391400" y="4724400"/>
            <a:ext cx="1752600" cy="1622880"/>
          </a:xfrm>
          <a:prstGeom prst="rect">
            <a:avLst/>
          </a:prstGeom>
        </p:spPr>
      </p:pic>
      <p:pic>
        <p:nvPicPr>
          <p:cNvPr id="10" name="Picture 9" descr="dr-vikram.jpg"/>
          <p:cNvPicPr>
            <a:picLocks noChangeAspect="1"/>
          </p:cNvPicPr>
          <p:nvPr/>
        </p:nvPicPr>
        <p:blipFill>
          <a:blip r:embed="rId5"/>
          <a:stretch>
            <a:fillRect/>
          </a:stretch>
        </p:blipFill>
        <p:spPr>
          <a:xfrm>
            <a:off x="5867400" y="1371600"/>
            <a:ext cx="3276600" cy="220619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3176537-335913-9-backgrounds-of-green-grass-isolated-on-white-background-vector-illustration.jpg"/>
          <p:cNvPicPr>
            <a:picLocks noChangeAspect="1"/>
          </p:cNvPicPr>
          <p:nvPr/>
        </p:nvPicPr>
        <p:blipFill>
          <a:blip r:embed="rId2"/>
          <a:stretch>
            <a:fillRect/>
          </a:stretch>
        </p:blipFill>
        <p:spPr>
          <a:xfrm>
            <a:off x="0" y="6297352"/>
            <a:ext cx="9144000" cy="636848"/>
          </a:xfrm>
          <a:prstGeom prst="rect">
            <a:avLst/>
          </a:prstGeom>
        </p:spPr>
      </p:pic>
      <p:sp>
        <p:nvSpPr>
          <p:cNvPr id="3" name="TextBox 2"/>
          <p:cNvSpPr txBox="1"/>
          <p:nvPr/>
        </p:nvSpPr>
        <p:spPr>
          <a:xfrm>
            <a:off x="0" y="0"/>
            <a:ext cx="9144000" cy="615553"/>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3400" b="1" dirty="0" smtClean="0">
                <a:solidFill>
                  <a:srgbClr val="7030A0"/>
                </a:solidFill>
                <a:latin typeface="+mj-lt"/>
              </a:rPr>
              <a:t>Symptoms of Liver Damage – 3 stages</a:t>
            </a:r>
          </a:p>
        </p:txBody>
      </p:sp>
      <p:sp>
        <p:nvSpPr>
          <p:cNvPr id="4" name="TextBox 3"/>
          <p:cNvSpPr txBox="1"/>
          <p:nvPr/>
        </p:nvSpPr>
        <p:spPr>
          <a:xfrm>
            <a:off x="152400" y="609600"/>
            <a:ext cx="5486400" cy="5093702"/>
          </a:xfrm>
          <a:prstGeom prst="rect">
            <a:avLst/>
          </a:prstGeom>
          <a:noFill/>
        </p:spPr>
        <p:txBody>
          <a:bodyPr wrap="square" rtlCol="0">
            <a:spAutoFit/>
          </a:bodyPr>
          <a:lstStyle/>
          <a:p>
            <a:pPr algn="just">
              <a:buFont typeface="Arial" pitchFamily="34" charset="0"/>
              <a:buChar char="•"/>
            </a:pPr>
            <a:r>
              <a:rPr lang="en-US" sz="2500" b="1" dirty="0" smtClean="0"/>
              <a:t> # 1 Fatty Liver </a:t>
            </a:r>
            <a:r>
              <a:rPr lang="en-US" sz="2500" dirty="0" smtClean="0"/>
              <a:t>– Poor Appetite, Flatulence, Lack of energy, fatigue, Stomach upset, dull Pain in the right flank </a:t>
            </a:r>
          </a:p>
          <a:p>
            <a:pPr algn="just">
              <a:buFont typeface="Arial" pitchFamily="34" charset="0"/>
              <a:buChar char="•"/>
            </a:pPr>
            <a:endParaRPr lang="en-US" sz="2500" dirty="0" smtClean="0"/>
          </a:p>
          <a:p>
            <a:pPr algn="just">
              <a:buFont typeface="Arial" pitchFamily="34" charset="0"/>
              <a:buChar char="•"/>
            </a:pPr>
            <a:endParaRPr lang="en-US" sz="2500" dirty="0" smtClean="0"/>
          </a:p>
          <a:p>
            <a:pPr algn="just">
              <a:buFont typeface="Arial" pitchFamily="34" charset="0"/>
              <a:buChar char="•"/>
            </a:pPr>
            <a:r>
              <a:rPr lang="en-US" sz="2500" b="1" dirty="0" smtClean="0"/>
              <a:t> # 2 </a:t>
            </a:r>
            <a:r>
              <a:rPr lang="en-US" sz="2500" b="1" dirty="0" err="1" smtClean="0"/>
              <a:t>Inflammed</a:t>
            </a:r>
            <a:r>
              <a:rPr lang="en-US" sz="2500" b="1" dirty="0" smtClean="0"/>
              <a:t> Liver (Hepatitis ) </a:t>
            </a:r>
            <a:r>
              <a:rPr lang="en-US" sz="2500" dirty="0" smtClean="0"/>
              <a:t>– Jaundice, Clay colored stools, Dark colored urine, pale yellowish skin, yellow eye balls, pain in left flank, weakness, </a:t>
            </a:r>
          </a:p>
          <a:p>
            <a:pPr algn="just">
              <a:buFont typeface="Arial" pitchFamily="34" charset="0"/>
              <a:buChar char="•"/>
            </a:pPr>
            <a:endParaRPr lang="en-US" sz="2500" dirty="0" smtClean="0"/>
          </a:p>
          <a:p>
            <a:pPr algn="just">
              <a:buFont typeface="Arial" pitchFamily="34" charset="0"/>
              <a:buChar char="•"/>
            </a:pPr>
            <a:endParaRPr lang="en-US" sz="2500" dirty="0" smtClean="0"/>
          </a:p>
          <a:p>
            <a:pPr algn="just">
              <a:buFont typeface="Arial" pitchFamily="34" charset="0"/>
              <a:buChar char="•"/>
            </a:pPr>
            <a:r>
              <a:rPr lang="en-US" sz="2500" b="1" dirty="0" smtClean="0"/>
              <a:t> # 3 Liver Cirrhosis – </a:t>
            </a:r>
            <a:r>
              <a:rPr lang="en-US" sz="2500" dirty="0" smtClean="0"/>
              <a:t>All of the above &amp; </a:t>
            </a:r>
          </a:p>
        </p:txBody>
      </p:sp>
      <p:pic>
        <p:nvPicPr>
          <p:cNvPr id="9" name="Picture 2" descr="http://t0.gstatic.com/images?q=tbn:ANd9GcRRdfC2L_pRwAjHGYoPfsE0adct8J8zFNsDdPVUyj_ZE4mcZpbxw0W3-LPsDA"/>
          <p:cNvPicPr>
            <a:picLocks noChangeAspect="1" noChangeArrowheads="1"/>
          </p:cNvPicPr>
          <p:nvPr/>
        </p:nvPicPr>
        <p:blipFill>
          <a:blip r:embed="rId3"/>
          <a:srcRect/>
          <a:stretch>
            <a:fillRect/>
          </a:stretch>
        </p:blipFill>
        <p:spPr bwMode="auto">
          <a:xfrm>
            <a:off x="5715000" y="4495800"/>
            <a:ext cx="1905000" cy="2097986"/>
          </a:xfrm>
          <a:prstGeom prst="rect">
            <a:avLst/>
          </a:prstGeom>
          <a:noFill/>
        </p:spPr>
      </p:pic>
      <p:sp>
        <p:nvSpPr>
          <p:cNvPr id="14340" name="AutoShape 4" descr="data:image/jpeg;base64,/9j/4AAQSkZJRgABAQAAAQABAAD/2wCEAAkGBhQSERUUEhQWFBUUFhgXGBgXFxQUFRQVFRUVFBcVGBcXHCYeGBkjGhUVHy8gJCcpLCwsFR4xNTAqNSYrLCkBCQoKDgwOGg8PGCkcHBwpKSksLCkpKSkpLCkpKSkpKSkpKSksKSkpLCkpLCwpLCwsKSkpKSkpKSksKSwsKSkpKv/AABEIALUBFwMBIgACEQEDEQH/xAAbAAACAgMBAAAAAAAAAAAAAAAEBQMGAAECB//EADwQAAEDAwEFBwIFAwIGAwAAAAEAAhEDBCExBRJBUWEGInGBkbHwocETMtHh8RRCUmKSFSNyc4LCBxZD/8QAGgEAAgMBAQAAAAAAAAAAAAAAAgMAAQQFBv/EACURAAICAgICAwADAQEAAAAAAAABAhEDIRIxBEEiMlEUQmFSE//aAAwDAQACEQMRAD8A8lBkeX3Trs8O67xSW3zPgn+wcNI5rmeS/g0dTx1bLJs53Hl7o+m6TPyEqoviRzKZW4lsn0XEmt2bZBE4k6aALVu0ho5kz6GPspKLN7LuBwOo0U7aQAHST6/ylsoGFEuMTEpla2TZbOddSgm1Dvd0I9lJ8COBURdm73ZodroSY/2ke6qvZkR+LSdqC8t67mvuFcDRqHOvfA9ce5VI2k029252kOD46Ebrx6QVpxK04kHtKzioY0/TT3Tg2pGdf3Sc3pDmuiRGvMfwVY7C4BGR8KRp9ls6t6bmwOHPkiQDPl81RFu4RBUlMAGOfoiUSgGlJ6GI1iYXNxZEjAzy4OHLXBTAtHLj/K6EcseH6I6IV025ccAk6kcccRnXmiKbJhp8p4/oUwuLIE7zcOGkfWVCyHGNHDXhpxjigooHrbPOMIarZOGPrqPVNqZc3gSB1E+Ayu/6hsD+3P8Adg/VVxLErLM9StPtCBic69PRPTRbwOvLM+Sz+kPTw/VXw0UIzYOGfb+FFc7ADxPHwifAqy0zujRC17ncPQ8OHh/KnFL2WVWp2fxDXuHiAQOhS667PcO4fGZ98q6OBdloPkPdD19nPcPyjzVqTXRe0eb3XZYg5IjkBg+PEoat2ekcD5R91fL3YdZww8DpE+6UO7N1G/mc4jkI+y0LNP8ASrT7KPd9mXN4EeR+yT19nubwK9NNnH97h4iVwbHe1aHdQIHotEPNlHvYieCEv8PLHUyOCjhem3/ZdrwYEDnoVTto7Fc2cZC24vLjk0ZJ+NStCIhaXblwtpjaNysWligLG9lT7pPJOtlDu+aVWDf+WU22YIauXndpnYwLQ2oOlwHMj0CdOdkAcPdI9nuh88gnGzXb7lzMiNDGtJsAKSnTnK09suDRw1XVW5DcctAlJWBZ1ugGI6omnXwq9ebXLe9qPp4SUo/+3Q7vGOgifMnATo4ZS6JZ6IK8Uz/pM+hDlVe11NrarahmH/8ALPKH92fI7pVauO27wTuAkHXjpjUYXV720ZXpBr2kO8JBwI9k+PjTi7opTj+li2Vc4/Dfq2QJ17pgt8iPQq0WFuDEDBC8yte0I3gSRJA3v+4zu70aw5sSrnsbbzXNbuu+EJOTC4y2hnKy1bjmEA5HNGASh6F617QZwY9UWG8R88EKh+EI20cys08FK3JW3U8afOqPgVZGGTpmVqpZh2oyNDoR5qcUfgwpvwzCvgA5Cv8Ap4mcg8ePmNFslsRPkUyNLnlRPYAo8YSmgFkAYaPJTbx1XZYOS5Lo4IeIRp9DPNY61ERCk/FEZUf9WMifyxnmNZV8ES2Z+Ao6j41Sy+7Ssp8QfPWdIVWvO3fecAN4jXg1o5TxRLE30U5FwqXPHEeSDfdDmPVec1+3lX+1oA55IHzqhKnbup/iPEYnhrJCb/FmxTyxPRnVGkxI81p1u3+2PBUG17TB50g4xIM+XEeEJvY7bO9GYPnu9erfqglgceyuV7RYGtGhSDa9iN7I1Tqncb3ASM9COh5ITbeWB3IhZknGQSdnlW2bL8Oq4DTVLiFbe0VsDUJ6KsV6UL0GDJyirOfnx8XaB1i2tLSZB7aflACe0acMSTZVOXDorAW91cjO6dHdwfU6tHQT1Ce9nXZceUe37qvUxlOtivhj+e9H0Cx5FoKY7ZWgF54lVbbO3ZJ3MAcSYB6ny0Cm7R7TA3aYMBuT1PAJPZ2LqrtDuA6aCeZJ1PzKZhxJLlIX0L7m6L9XFxGgGW+UHVAPsav5vwyBzgH1XpmzuzTIh7QJ4ghw8NAnTdhNA3XNDm/UfstS8jj0gJY+XZ5FZ7O3gd4lpAmQCf8Ac3WPBF09iugE5bMAjI+n8q93PZBrTLRHLXU8o09kRYbHjWJmTgZ4ecR4qn5H4RY0jz+47PO1bnGeh5noidk1XsIiR9BI4Hkcaq/u2OJx4x/Oo/VBVdgNa6QNTkjw1jiNEDzWthRSsn2LtPfY6e6D3S3i1/h1x6q0bJ2pvUwD+YajmBIkfOCpf/D3MktlsgTxGDP0JPkeiO2Pflr5cYzB6h3Eefus7r0NL3RI4KamlGz68QOMnHg6Pv8ARNGOgBFECRLu6KUFQhy2iFtHb0M9snKlcShbh5jCphwjZMAhrrnyXdu4gZQ20a5DTAk/JVWMSdirat+QSJjH/q/CR3u03Cm4gwXuk8YYGt+uQB1U+0m7xEZkkeAgs/8Af3Qj7MuGOEf7tQPASgteyFbupc47+gEugyS46MmZJjXksbsCQcTnAE8vytH3T+02EBA/xySeM6D39U5trSIjX7cfnUpqy/gEihVezA//AEwT+VjASeOvXql1TshUc7AjzBI8YjK9Tp7OaNAJOp4+SlpWYkYwNB899Uf8iS6A4Wto8sf2HqDWZ/1OAAH0W3NdQgOGP+oOA5lpGWleqVLQZJ1GBIB9OSWX+y2EHw5Nnzx9FTzSf22WoJLRTLPbRBbukOB15z4J4+5/EoO+EHkq9tnYjaZLmTHEER5giPnJdbGvyN5jj+Ya/wCWMHxQ5IKUeUSga9ZvE+AVZ2lSgjw9la0h27Rzjh90/wAeVSorNG42V8rS2Vi6xyX2WzZFvugE8UzAUNKn3R5Ihui4M5cnZ34KlRHuoy0udxrp0Dgevh4oQ6qC+r7rehMny+fRRR5OgZkVS1fVqEmJJ1PmTmY1KtuxrQNgSwnTIJz0Idj0Vf2TZuqw53dacAawPGfsrhsjZ26QPXAyOsAIssq1+C1se21EDDgB7E8pKII58/krTTiP3WphZ+Q1RJHMHL9FDVpjURwPnzUoyNJ9FC53zQjyQOQXEicZXO6IxzUNer80Ubq6pTYHGiarTBBHMQh2WUknGR7DH3UjKq6NVTkyBlg4SDoefQ/PonbamAquw5EfJTm1rj6I1IJKxm2pjRdNcShWVMKQVEywXAm3sqN2dVC6qtOcq5UWoG69WEBc1iRIMfqPsiXuQFSp/CFyDqgcURjoPqozSAMj4P1UrqyHqV0tsBkrBlbnr85IF93HwLTLvllSyqGociKeB8B8kvo1fJTtrAY18VSYygmOPl8KFqaYH8rp1Senhy+6hrHxHhEouRKE+1NnhwOvmJGfNUTabTQrAgd0+mOI5Fej3TepPnlVPtJYgsI3jjP9px7p+GdSpiJxFlMyhtq0N5hPILuzfLR6eiJqs7h6gpn1mX3EoTm5WIm7pQVi7Kdqzjyi7LrRC7cFzb6SpKg5LgezvEBagKwD6gb16/OCYP4obZbB+IXTmf2T4aTYqZbdlWsRkYHACIVgtTp4cvgSO0q/VNaNxAWJythRiN2tnH2+yjcAOP3+iBN+BmfqUp2l2maySXNEcePgrW9IYPa1cDQ+WY9SUvftbdkF31H2VNr9pK9Un8JjnDme61C1bC4fl9VrJ5S4/VMWB/2aRLLdc7aZ/kPrlLnbeaOPzzSBvZhx1uHEnkIUbuyDhltQu6TlGsOP/oG3+FqobZaRqjqd/hUA29SkdT56phZbX4H3Qzw107L42XVl4mNld519FSm7QITCz2tkJDi0Si+29WdFODCT7NuN4aptTGESdkOS9Q1KsKcjkgbl+6qZZ1WqY1S2vdBR3d4BrlI7i/knkh2wWH1b6El2h2gDJJKA2ntKMDJQdpsd1WXPwJ9egT4Yr3IlasGue2WcArqh2ucDljvSU9t9j0mYDATzIRAczENHkPVObxdKNg1MWUe2w4gj/qBTmy7StqR3h6qN1Nhw5rfMAaZPoh7js9QdkN3CcgtJH8pXHE/TQSl+ljp32v6okXAI0z4lUz+hr0cscKreRw710KO2ft/e7rgWuGoPBLlB9rYV30WCq+Uq2lR3mkadVJ/WZUdZ0pcW0xcinW1Lde5szB8PojHBZeUYqytytk3bsGHRUtt0d13isTHtFb6FYuphncEc3Kqm6HTXafOCkKHplSyuQ+zrWQ136rvZTY4BR1hmEbYUoMJnUQH3Y3tjAUr7zdyoxSUdw3BWP2MTFt7tZ7ninTy53yTyClp7EY3vOmq/UmJAPJrOIH1QNu9tPecdTnWMDggn7Sq3R/DotIE5dy5mfBbIR9LS9sDJNJbDa3aOi3G93mnQDB4HJiPBQXvaqn3HMZG64mHEw7EagdUn25s9lF34Y3nODQXu5k5gcggGUn/huqMpOLKRbvv3ZbTLyQ0OdEAkgx4Lbj8eElaME/JZZrHbrqv5aW+RvEbpMyWkacsz/wCIVgtNqUd3ccXNqDUOGCfHgqXs99SiylcEAMqOcGFrm700zDpaDIEniBPBeubHtaO07UGqxpeMExDgRxB1CR5EY490Hj8lvsrdei14yAQfUSdD84pPtLs+W95mR9Qm+1dg1LN53HGrT5H8zRyMYITLZN2yow9eHFZYz/HaOhHa5Iptq+O65TU3QU92vsD+5vslb7UgA+qjaZXJFk7O384V0tzIXm2yH7rwvSdkuluiSlsB62SOYld41OnjPFJ9pcVJIqyqbVqGY5pPdP3Gk8fdNbrJJQle03y0cAJ+ykNFx7F2ydhmq7efpqSnN00ZjDW4HBO22TadIcO6CToPAyq6KJu3wCW0geGC4fOKdOSivkMv+zF9fahc7coMdUqQRgS0B2JPKJGUo2tc1qL2g1O8CXEU9WFzYIPDQaTxXp9zY0rK0e6k2O6T/wCUamcleM7Vqg1W7zt1riN58FxG8Yc4gZMZMdFp8XjN6Rz82aRw/bFYk7xcRB1PDek6a5j0TGz7QXL5MOqxE/5bo4Y4JPR/AFao2rVqOpAVAypTYN6o4T+Gdx5G613HiJRHZ6/NK4puz+Zs5mWkgEEcsrfkxpR6RkWZ2Wmw7X043XNeHTHeAPqdZ6Qj7trKsOA3XcCcE9D0R/aDsrSqhzoh3+TcEH7+CoIuqts/ce4lo0OCFy4cM18NNejoQnXZdrbLfmvFExjwQGwb4VGnPrATb8JZZx4uh7dle2gzvKLcR+0KOULuYT09AIVbdpg0xznC0t7YyzJggrS6GH6mXJH5HVs6RKIlD2+gRLGyViktmxPR22lKPsaeVlC3wjbKhB80mUgWMGUsIXaLw1hTb8DCDvbIuERn56pcVsOJ53c2767i1pgQTJ4kcArh2V2c1lM4wPqeJ8UoqW7qNXHPjmVYbW9YI7wDjw5+Sb5E5Sjxj0VLFy2VHthYFty8RAqNBafDHuqjc27mk8ieBkGPoV7FtawZcs3XghwEtdoQT05Kl3nYyuxpgB7ZxBHsVt8XyVxp6o5uXBJMrWz7J0zp18F7P/8AHNFzLcvOA90ieQET5lUvYfZFzi0XDt1reH9xE5E/2heg1tp06TAymAGtgTmMD28Vn83L/wCkWojMGBp7QTtMNIJgSTmNUgbsIb7nU3Q4N/yDWh3+qRnTRTXlWu7QCBxlsRzx5Lu2og1JrPk6kDAjgMLm4cM47Z018VoZsqCrRaYguGemdUo2ns0CkSOfsmVxcDdgYgQMR7JNc3JczxT23exL/wAFFmMjxXoOxq2FSKNKCrbsl6l0wlseOqJNfHJ8EfUfhLLxyjlZbRX61HXxR1CwkBwzzUNZmSpra4IbAQgdG9tu3msY4gNkl0zumBhpjmtWbWs3XgAb0gAaAtIGs8Z0U9KsI7wlL61KmN7dlrX6kTGDImOqueNzjTYfJNUOb6LijUp/5NI84K8Z25YOD9143XAwdSTrnwXoFG5LXQ10Aauc72Ayo9pWVK4B33NDhjfPdM4xJwf3TvE5YHT2jNmw8ujykWPvHSfFWLstsM1azQMtaQ57uEA6esKw7P7D0ZaXVC9rsgSBvYnUaYITffo0WbrSGME4bLjickjJ8VvzeTcagZ8fjNy2NLq8AYWnjw4qn7Vsm7p3oJPDzTetdgNlnennr0MfClppl+I1ONY66rl4oOL5M6UYKKBtj2pYYGW8P8m888Va7YyFxs3Yu60dEXTphpj4U3I+WwJV6F17bpfVown9zSkJZc08IIsU2ytbWpDdPHIWlPtan3D84hYunifxFSVsW2VSQExtgley3dwdQm1tqFnyKmzRF/EbWrcBNLSnlA2zNEztBxWNsg5ptGBqpzbDVQW/BHA4Rp2WVPtDsne7wGmqr1Gy7xOZ8V6JcUZBSG42Wq5NdBxdCN9epgA/6eOkk464CKbtKqJLWBxnRwGmD9vqjG2ufD3PFdOtp8uSHmW5IUsv6hMjB10ECZGJ6cIW6bqv5jkmJDoIMGZ5DiITP+kgaLr+mPJMUr6Jyr0CU650G8c6Scaeg8kda0Ccnh6eU5XdCzjgp3O3R4fPgTEklbBciLaFaAANfrnggHt4KWCXbx8lHUKzTnb0Aapp9s0qv0jlOrQoGHEcOdKW3LsIl70DWchGPoGeJUTDB8VLOVy+nKliSJtSHwdDpOgK1cW2ZBifT1ypalKR1U1ud4EHUep8uP7rZiakqYLVbEFxSyZgH6FDf0MzORyHzqVZatmNCJ/SFplgJVyVDFOivGxLgefDpwWv+GEObqZOR881ZBs9bFj0SeTRFJletdm7rQOWiaWFhmUdT2eiaVCFXIptktCnA90Pc0cotpUVVsqN2CCRhLbtuE0A1QF6FSBaK9eUpbHzVaU1dYtsJNIEquwzLAeWE7pJD2dd3D0PuntIpmdfJkxu4oeWrsJrbJLZuwnVsVz5IYNrYo1ruH1KAolFAqgkSPdhQOZvLsiVoMULIXWwWNsUQGlTU6UjkrirKoE/owNAoqlDd0TJwjxUM8+P0WhRooFFuBk4Hz6JbUaXHp8ymNc75gaaE6TH2UNenCTklekRIWvwg61RT3D9UFdvACUkXR1RqZT2wOFWaFSSArLs1sgSrkMSGBQNxqmLygLsIGqCaAg7KmlCOdnzRFIqJWKaJWBbdSjvCJjTmPLQ9VjCiaQVxtO0VR3RLXCR6HUFdhmdPsVA+33TIH6Iqg6Rk+J4+HVbI5FLvsGjpoHJYaQUgJxy4roCVUo30QFIj+Fw5FVGIeoyEiUGgiPfyuXFbqBRtP8AKBJkISUFdtRtUQhbjRWCxBdCHFaXV+crFtitCykdnHw5w5wVYmKrbHfFSeEBWZj5WryI2xeD6jixentmQq7ZuhPbVy5k1s0Dqkp2BB0OCMpFLGJEwbJUoprVJGMppiSZbRBToqUCFIGrCyUaVAkFV2vwoR1MuwcA8I4dUf8Ahc10aeFHbILjbwEDeHHz5yTiuMe3ilF7RgEcvn6eqXJUiCGq5Kr2rlGbSq7mOaS1KslSCstKw+yOQrNs986KsbMadVZtnOiJS59jkhoJjgg7oKd0aoWu7HVCy2LaroMKShVUVzrIUDK6JITJDZhlF0Sl1pWkptbs/WfBV7BCqYnHp4rVSxGoOfupKNP6++qI0HwrQo2iAYYeInr/ADxUkH5CIDJ/b5lac3Hz24IkqKoi3lE+ny+ZUpaFG9yplglRh+eyjbTjzRNQwUPVclNkArgoaq7CnqoascIF2VLoT3FOXLFqrWAJJWLS5SXRIRtFAsqffPhP1VjtzxUDNmd1rhxx91LRMYW5z5iFHiMbVye2lRVujUTyxq4WHKtjUPqT0Sx+UuovRocs4yIxoVEwoulJKTtCmFCp8z9lcXQTQyhdBqiZUUwK0JiWYuXrJWoUogJVGfPHhwSvaHGeX1gSm9we77KpdpdqkDHFKyfg6OysbbvJdCXUAXFdOlxLj4Iu0YAExLjEYlQ0saUBN7cwlts/gmrAMLLIsLD1zWcIW2txxWqokIAgC4HRKrlsFOas6JfWpymQdC5I5sLmCFarUqnNbB6jIVh2Zdy0FFL9F1ssLBp8+cV3vR7eKGo1RCnnGPX5onweiUaJ8loCRPwwseBrH7rZOPnHVQjRw5sqF51Urn5Qtd+UDZVENR5JOP3Qr/5U9SoharkiQQO96DuX4U73pffVMI4IVIBrWxcN4cCViOYyGra02L5tFf2Q6aIBzBQtYw8+KxYtEPuySJGv0TayqLaxKzBR6Hdu6Qi2PwtrFiY2IRSfx6o+2dnyW1iFdjA+m7gp5WLFoj0xTOifZcipjyW1iKwEA7RqENJXnXaC4LnEHgsWJT+w+Itq4ARdBvdWliYy7Gdrr6J1bU+KxYkVsMaMordSxETKxYmqKrolimuxCAZWLElAy6AX/mUtmd12OJJ+sLFiP0xbe0WO0rFNKblixTH0Ezou4LmfotLE0Fg73oeoZKxYlSIgaodULVdhYsSSMCrOS+qJc0dVixaMfYqQXe1IYSOnuFixYjhtC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data:image/jpeg;base64,/9j/4AAQSkZJRgABAQAAAQABAAD/2wCEAAkGBhQSERUUEhQWFBUUFhgXGBgXFxQUFRQVFRUVFBcVGBcXHCYeGBkjGhUVHy8gJCcpLCwsFR4xNTAqNSYrLCkBCQoKDgwOGg8PGCkcHBwpKSksLCkpKSkpLCkpKSkpKSkpKSksKSkpLCkpLCwpLCwsKSkpKSkpKSksKSwsKSkpKv/AABEIALUBFwMBIgACEQEDEQH/xAAbAAACAgMBAAAAAAAAAAAAAAAEBQMGAAECB//EADwQAAEDAwEFBwIFAwIGAwAAAAEAAhEDBCExBRJBUWEGInGBkbHwocETMtHh8RRCUmKSFSNyc4LCBxZD/8QAGgEAAgMBAQAAAAAAAAAAAAAAAgMAAQQFBv/EACURAAICAgICAwADAQEAAAAAAAABAhEDIRIxBEEiMlEUQmFSE//aAAwDAQACEQMRAD8A8lBkeX3Trs8O67xSW3zPgn+wcNI5rmeS/g0dTx1bLJs53Hl7o+m6TPyEqoviRzKZW4lsn0XEmt2bZBE4k6aALVu0ho5kz6GPspKLN7LuBwOo0U7aQAHST6/ylsoGFEuMTEpla2TZbOddSgm1Dvd0I9lJ8COBURdm73ZodroSY/2ke6qvZkR+LSdqC8t67mvuFcDRqHOvfA9ce5VI2k029252kOD46Ebrx6QVpxK04kHtKzioY0/TT3Tg2pGdf3Sc3pDmuiRGvMfwVY7C4BGR8KRp9ls6t6bmwOHPkiQDPl81RFu4RBUlMAGOfoiUSgGlJ6GI1iYXNxZEjAzy4OHLXBTAtHLj/K6EcseH6I6IV025ccAk6kcccRnXmiKbJhp8p4/oUwuLIE7zcOGkfWVCyHGNHDXhpxjigooHrbPOMIarZOGPrqPVNqZc3gSB1E+Ayu/6hsD+3P8Adg/VVxLErLM9StPtCBic69PRPTRbwOvLM+Sz+kPTw/VXw0UIzYOGfb+FFc7ADxPHwifAqy0zujRC17ncPQ8OHh/KnFL2WVWp2fxDXuHiAQOhS667PcO4fGZ98q6OBdloPkPdD19nPcPyjzVqTXRe0eb3XZYg5IjkBg+PEoat2ekcD5R91fL3YdZww8DpE+6UO7N1G/mc4jkI+y0LNP8ASrT7KPd9mXN4EeR+yT19nubwK9NNnH97h4iVwbHe1aHdQIHotEPNlHvYieCEv8PLHUyOCjhem3/ZdrwYEDnoVTto7Fc2cZC24vLjk0ZJ+NStCIhaXblwtpjaNysWligLG9lT7pPJOtlDu+aVWDf+WU22YIauXndpnYwLQ2oOlwHMj0CdOdkAcPdI9nuh88gnGzXb7lzMiNDGtJsAKSnTnK09suDRw1XVW5DcctAlJWBZ1ugGI6omnXwq9ebXLe9qPp4SUo/+3Q7vGOgifMnATo4ZS6JZ6IK8Uz/pM+hDlVe11NrarahmH/8ALPKH92fI7pVauO27wTuAkHXjpjUYXV720ZXpBr2kO8JBwI9k+PjTi7opTj+li2Vc4/Dfq2QJ17pgt8iPQq0WFuDEDBC8yte0I3gSRJA3v+4zu70aw5sSrnsbbzXNbuu+EJOTC4y2hnKy1bjmEA5HNGASh6F617QZwY9UWG8R88EKh+EI20cys08FK3JW3U8afOqPgVZGGTpmVqpZh2oyNDoR5qcUfgwpvwzCvgA5Cv8Ap4mcg8ePmNFslsRPkUyNLnlRPYAo8YSmgFkAYaPJTbx1XZYOS5Lo4IeIRp9DPNY61ERCk/FEZUf9WMifyxnmNZV8ES2Z+Ao6j41Sy+7Ssp8QfPWdIVWvO3fecAN4jXg1o5TxRLE30U5FwqXPHEeSDfdDmPVec1+3lX+1oA55IHzqhKnbup/iPEYnhrJCb/FmxTyxPRnVGkxI81p1u3+2PBUG17TB50g4xIM+XEeEJvY7bO9GYPnu9erfqglgceyuV7RYGtGhSDa9iN7I1Tqncb3ASM9COh5ITbeWB3IhZknGQSdnlW2bL8Oq4DTVLiFbe0VsDUJ6KsV6UL0GDJyirOfnx8XaB1i2tLSZB7aflACe0acMSTZVOXDorAW91cjO6dHdwfU6tHQT1Ce9nXZceUe37qvUxlOtivhj+e9H0Cx5FoKY7ZWgF54lVbbO3ZJ3MAcSYB6ny0Cm7R7TA3aYMBuT1PAJPZ2LqrtDuA6aCeZJ1PzKZhxJLlIX0L7m6L9XFxGgGW+UHVAPsav5vwyBzgH1XpmzuzTIh7QJ4ghw8NAnTdhNA3XNDm/UfstS8jj0gJY+XZ5FZ7O3gd4lpAmQCf8Ac3WPBF09iugE5bMAjI+n8q93PZBrTLRHLXU8o09kRYbHjWJmTgZ4ecR4qn5H4RY0jz+47PO1bnGeh5noidk1XsIiR9BI4Hkcaq/u2OJx4x/Oo/VBVdgNa6QNTkjw1jiNEDzWthRSsn2LtPfY6e6D3S3i1/h1x6q0bJ2pvUwD+YajmBIkfOCpf/D3MktlsgTxGDP0JPkeiO2Pflr5cYzB6h3Eefus7r0NL3RI4KamlGz68QOMnHg6Pv8ARNGOgBFECRLu6KUFQhy2iFtHb0M9snKlcShbh5jCphwjZMAhrrnyXdu4gZQ20a5DTAk/JVWMSdirat+QSJjH/q/CR3u03Cm4gwXuk8YYGt+uQB1U+0m7xEZkkeAgs/8Af3Qj7MuGOEf7tQPASgteyFbupc47+gEugyS46MmZJjXksbsCQcTnAE8vytH3T+02EBA/xySeM6D39U5trSIjX7cfnUpqy/gEihVezA//AEwT+VjASeOvXql1TshUc7AjzBI8YjK9Tp7OaNAJOp4+SlpWYkYwNB899Uf8iS6A4Wto8sf2HqDWZ/1OAAH0W3NdQgOGP+oOA5lpGWleqVLQZJ1GBIB9OSWX+y2EHw5Nnzx9FTzSf22WoJLRTLPbRBbukOB15z4J4+5/EoO+EHkq9tnYjaZLmTHEER5giPnJdbGvyN5jj+Ya/wCWMHxQ5IKUeUSga9ZvE+AVZ2lSgjw9la0h27Rzjh90/wAeVSorNG42V8rS2Vi6xyX2WzZFvugE8UzAUNKn3R5Ihui4M5cnZ34KlRHuoy0udxrp0Dgevh4oQ6qC+r7rehMny+fRRR5OgZkVS1fVqEmJJ1PmTmY1KtuxrQNgSwnTIJz0Idj0Vf2TZuqw53dacAawPGfsrhsjZ26QPXAyOsAIssq1+C1se21EDDgB7E8pKII58/krTTiP3WphZ+Q1RJHMHL9FDVpjURwPnzUoyNJ9FC53zQjyQOQXEicZXO6IxzUNer80Ubq6pTYHGiarTBBHMQh2WUknGR7DH3UjKq6NVTkyBlg4SDoefQ/PonbamAquw5EfJTm1rj6I1IJKxm2pjRdNcShWVMKQVEywXAm3sqN2dVC6qtOcq5UWoG69WEBc1iRIMfqPsiXuQFSp/CFyDqgcURjoPqozSAMj4P1UrqyHqV0tsBkrBlbnr85IF93HwLTLvllSyqGociKeB8B8kvo1fJTtrAY18VSYygmOPl8KFqaYH8rp1Senhy+6hrHxHhEouRKE+1NnhwOvmJGfNUTabTQrAgd0+mOI5Fej3TepPnlVPtJYgsI3jjP9px7p+GdSpiJxFlMyhtq0N5hPILuzfLR6eiJqs7h6gpn1mX3EoTm5WIm7pQVi7Kdqzjyi7LrRC7cFzb6SpKg5LgezvEBagKwD6gb16/OCYP4obZbB+IXTmf2T4aTYqZbdlWsRkYHACIVgtTp4cvgSO0q/VNaNxAWJythRiN2tnH2+yjcAOP3+iBN+BmfqUp2l2maySXNEcePgrW9IYPa1cDQ+WY9SUvftbdkF31H2VNr9pK9Un8JjnDme61C1bC4fl9VrJ5S4/VMWB/2aRLLdc7aZ/kPrlLnbeaOPzzSBvZhx1uHEnkIUbuyDhltQu6TlGsOP/oG3+FqobZaRqjqd/hUA29SkdT56phZbX4H3Qzw107L42XVl4mNld519FSm7QITCz2tkJDi0Si+29WdFODCT7NuN4aptTGESdkOS9Q1KsKcjkgbl+6qZZ1WqY1S2vdBR3d4BrlI7i/knkh2wWH1b6El2h2gDJJKA2ntKMDJQdpsd1WXPwJ9egT4Yr3IlasGue2WcArqh2ucDljvSU9t9j0mYDATzIRAczENHkPVObxdKNg1MWUe2w4gj/qBTmy7StqR3h6qN1Nhw5rfMAaZPoh7js9QdkN3CcgtJH8pXHE/TQSl+ljp32v6okXAI0z4lUz+hr0cscKreRw710KO2ft/e7rgWuGoPBLlB9rYV30WCq+Uq2lR3mkadVJ/WZUdZ0pcW0xcinW1Lde5szB8PojHBZeUYqytytk3bsGHRUtt0d13isTHtFb6FYuphncEc3Kqm6HTXafOCkKHplSyuQ+zrWQ136rvZTY4BR1hmEbYUoMJnUQH3Y3tjAUr7zdyoxSUdw3BWP2MTFt7tZ7ninTy53yTyClp7EY3vOmq/UmJAPJrOIH1QNu9tPecdTnWMDggn7Sq3R/DotIE5dy5mfBbIR9LS9sDJNJbDa3aOi3G93mnQDB4HJiPBQXvaqn3HMZG64mHEw7EagdUn25s9lF34Y3nODQXu5k5gcggGUn/huqMpOLKRbvv3ZbTLyQ0OdEAkgx4Lbj8eElaME/JZZrHbrqv5aW+RvEbpMyWkacsz/wCIVgtNqUd3ccXNqDUOGCfHgqXs99SiylcEAMqOcGFrm700zDpaDIEniBPBeubHtaO07UGqxpeMExDgRxB1CR5EY490Hj8lvsrdei14yAQfUSdD84pPtLs+W95mR9Qm+1dg1LN53HGrT5H8zRyMYITLZN2yow9eHFZYz/HaOhHa5Iptq+O65TU3QU92vsD+5vslb7UgA+qjaZXJFk7O384V0tzIXm2yH7rwvSdkuluiSlsB62SOYld41OnjPFJ9pcVJIqyqbVqGY5pPdP3Gk8fdNbrJJQle03y0cAJ+ykNFx7F2ydhmq7efpqSnN00ZjDW4HBO22TadIcO6CToPAyq6KJu3wCW0geGC4fOKdOSivkMv+zF9fahc7coMdUqQRgS0B2JPKJGUo2tc1qL2g1O8CXEU9WFzYIPDQaTxXp9zY0rK0e6k2O6T/wCUamcleM7Vqg1W7zt1riN58FxG8Yc4gZMZMdFp8XjN6Rz82aRw/bFYk7xcRB1PDek6a5j0TGz7QXL5MOqxE/5bo4Y4JPR/AFao2rVqOpAVAypTYN6o4T+Gdx5G613HiJRHZ6/NK4puz+Zs5mWkgEEcsrfkxpR6RkWZ2Wmw7X043XNeHTHeAPqdZ6Qj7trKsOA3XcCcE9D0R/aDsrSqhzoh3+TcEH7+CoIuqts/ce4lo0OCFy4cM18NNejoQnXZdrbLfmvFExjwQGwb4VGnPrATb8JZZx4uh7dle2gzvKLcR+0KOULuYT09AIVbdpg0xznC0t7YyzJggrS6GH6mXJH5HVs6RKIlD2+gRLGyViktmxPR22lKPsaeVlC3wjbKhB80mUgWMGUsIXaLw1hTb8DCDvbIuERn56pcVsOJ53c2767i1pgQTJ4kcArh2V2c1lM4wPqeJ8UoqW7qNXHPjmVYbW9YI7wDjw5+Sb5E5Sjxj0VLFy2VHthYFty8RAqNBafDHuqjc27mk8ieBkGPoV7FtawZcs3XghwEtdoQT05Kl3nYyuxpgB7ZxBHsVt8XyVxp6o5uXBJMrWz7J0zp18F7P/8AHNFzLcvOA90ieQET5lUvYfZFzi0XDt1reH9xE5E/2heg1tp06TAymAGtgTmMD28Vn83L/wCkWojMGBp7QTtMNIJgSTmNUgbsIb7nU3Q4N/yDWh3+qRnTRTXlWu7QCBxlsRzx5Lu2og1JrPk6kDAjgMLm4cM47Z018VoZsqCrRaYguGemdUo2ns0CkSOfsmVxcDdgYgQMR7JNc3JczxT23exL/wAFFmMjxXoOxq2FSKNKCrbsl6l0wlseOqJNfHJ8EfUfhLLxyjlZbRX61HXxR1CwkBwzzUNZmSpra4IbAQgdG9tu3msY4gNkl0zumBhpjmtWbWs3XgAb0gAaAtIGs8Z0U9KsI7wlL61KmN7dlrX6kTGDImOqueNzjTYfJNUOb6LijUp/5NI84K8Z25YOD9143XAwdSTrnwXoFG5LXQ10Aauc72Ayo9pWVK4B33NDhjfPdM4xJwf3TvE5YHT2jNmw8ujykWPvHSfFWLstsM1azQMtaQ57uEA6esKw7P7D0ZaXVC9rsgSBvYnUaYITffo0WbrSGME4bLjickjJ8VvzeTcagZ8fjNy2NLq8AYWnjw4qn7Vsm7p3oJPDzTetdgNlnennr0MfClppl+I1ONY66rl4oOL5M6UYKKBtj2pYYGW8P8m888Va7YyFxs3Yu60dEXTphpj4U3I+WwJV6F17bpfVown9zSkJZc08IIsU2ytbWpDdPHIWlPtan3D84hYunifxFSVsW2VSQExtgley3dwdQm1tqFnyKmzRF/EbWrcBNLSnlA2zNEztBxWNsg5ptGBqpzbDVQW/BHA4Rp2WVPtDsne7wGmqr1Gy7xOZ8V6JcUZBSG42Wq5NdBxdCN9epgA/6eOkk464CKbtKqJLWBxnRwGmD9vqjG2ufD3PFdOtp8uSHmW5IUsv6hMjB10ECZGJ6cIW6bqv5jkmJDoIMGZ5DiITP+kgaLr+mPJMUr6Jyr0CU650G8c6Scaeg8kda0Ccnh6eU5XdCzjgp3O3R4fPgTEklbBciLaFaAANfrnggHt4KWCXbx8lHUKzTnb0Aapp9s0qv0jlOrQoGHEcOdKW3LsIl70DWchGPoGeJUTDB8VLOVy+nKliSJtSHwdDpOgK1cW2ZBifT1ypalKR1U1ud4EHUep8uP7rZiakqYLVbEFxSyZgH6FDf0MzORyHzqVZatmNCJ/SFplgJVyVDFOivGxLgefDpwWv+GEObqZOR881ZBs9bFj0SeTRFJletdm7rQOWiaWFhmUdT2eiaVCFXIptktCnA90Pc0cotpUVVsqN2CCRhLbtuE0A1QF6FSBaK9eUpbHzVaU1dYtsJNIEquwzLAeWE7pJD2dd3D0PuntIpmdfJkxu4oeWrsJrbJLZuwnVsVz5IYNrYo1ruH1KAolFAqgkSPdhQOZvLsiVoMULIXWwWNsUQGlTU6UjkrirKoE/owNAoqlDd0TJwjxUM8+P0WhRooFFuBk4Hz6JbUaXHp8ymNc75gaaE6TH2UNenCTklekRIWvwg61RT3D9UFdvACUkXR1RqZT2wOFWaFSSArLs1sgSrkMSGBQNxqmLygLsIGqCaAg7KmlCOdnzRFIqJWKaJWBbdSjvCJjTmPLQ9VjCiaQVxtO0VR3RLXCR6HUFdhmdPsVA+33TIH6Iqg6Rk+J4+HVbI5FLvsGjpoHJYaQUgJxy4roCVUo30QFIj+Fw5FVGIeoyEiUGgiPfyuXFbqBRtP8AKBJkISUFdtRtUQhbjRWCxBdCHFaXV+crFtitCykdnHw5w5wVYmKrbHfFSeEBWZj5WryI2xeD6jixentmQq7ZuhPbVy5k1s0Dqkp2BB0OCMpFLGJEwbJUoprVJGMppiSZbRBToqUCFIGrCyUaVAkFV2vwoR1MuwcA8I4dUf8Ahc10aeFHbILjbwEDeHHz5yTiuMe3ilF7RgEcvn6eqXJUiCGq5Kr2rlGbSq7mOaS1KslSCstKw+yOQrNs986KsbMadVZtnOiJS59jkhoJjgg7oKd0aoWu7HVCy2LaroMKShVUVzrIUDK6JITJDZhlF0Sl1pWkptbs/WfBV7BCqYnHp4rVSxGoOfupKNP6++qI0HwrQo2iAYYeInr/ADxUkH5CIDJ/b5lac3Hz24IkqKoi3lE+ny+ZUpaFG9yplglRh+eyjbTjzRNQwUPVclNkArgoaq7CnqoascIF2VLoT3FOXLFqrWAJJWLS5SXRIRtFAsqffPhP1VjtzxUDNmd1rhxx91LRMYW5z5iFHiMbVye2lRVujUTyxq4WHKtjUPqT0Sx+UuovRocs4yIxoVEwoulJKTtCmFCp8z9lcXQTQyhdBqiZUUwK0JiWYuXrJWoUogJVGfPHhwSvaHGeX1gSm9we77KpdpdqkDHFKyfg6OysbbvJdCXUAXFdOlxLj4Iu0YAExLjEYlQ0saUBN7cwlts/gmrAMLLIsLD1zWcIW2txxWqokIAgC4HRKrlsFOas6JfWpymQdC5I5sLmCFarUqnNbB6jIVh2Zdy0FFL9F1ssLBp8+cV3vR7eKGo1RCnnGPX5onweiUaJ8loCRPwwseBrH7rZOPnHVQjRw5sqF51Urn5Qtd+UDZVENR5JOP3Qr/5U9SoharkiQQO96DuX4U73pffVMI4IVIBrWxcN4cCViOYyGra02L5tFf2Q6aIBzBQtYw8+KxYtEPuySJGv0TayqLaxKzBR6Hdu6Qi2PwtrFiY2IRSfx6o+2dnyW1iFdjA+m7gp5WLFoj0xTOifZcipjyW1iKwEA7RqENJXnXaC4LnEHgsWJT+w+Itq4ARdBvdWliYy7Gdrr6J1bU+KxYkVsMaMordSxETKxYmqKrolimuxCAZWLElAy6AX/mUtmd12OJJ+sLFiP0xbe0WO0rFNKblixTH0Ezou4LmfotLE0Fg73oeoZKxYlSIgaodULVdhYsSSMCrOS+qJc0dVixaMfYqQXe1IYSOnuFixYjhtC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344" name="Picture 8" descr="http://medical.cdn.patient.co.uk/images/om831a.jpg"/>
          <p:cNvPicPr>
            <a:picLocks noChangeAspect="1" noChangeArrowheads="1"/>
          </p:cNvPicPr>
          <p:nvPr/>
        </p:nvPicPr>
        <p:blipFill>
          <a:blip r:embed="rId4"/>
          <a:srcRect/>
          <a:stretch>
            <a:fillRect/>
          </a:stretch>
        </p:blipFill>
        <p:spPr bwMode="auto">
          <a:xfrm>
            <a:off x="5791200" y="2895600"/>
            <a:ext cx="2838450" cy="1524000"/>
          </a:xfrm>
          <a:prstGeom prst="rect">
            <a:avLst/>
          </a:prstGeom>
          <a:noFill/>
        </p:spPr>
      </p:pic>
      <p:pic>
        <p:nvPicPr>
          <p:cNvPr id="14350" name="Picture 14" descr="http://postnoon.com/wp-content/uploads/2012/09/Central_obesity_and_CAD_postnoon_news.jpg"/>
          <p:cNvPicPr>
            <a:picLocks noChangeAspect="1" noChangeArrowheads="1"/>
          </p:cNvPicPr>
          <p:nvPr/>
        </p:nvPicPr>
        <p:blipFill>
          <a:blip r:embed="rId5"/>
          <a:srcRect/>
          <a:stretch>
            <a:fillRect/>
          </a:stretch>
        </p:blipFill>
        <p:spPr bwMode="auto">
          <a:xfrm>
            <a:off x="5803271" y="685800"/>
            <a:ext cx="2959729" cy="199288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9400" y="0"/>
            <a:ext cx="6324600" cy="132343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4000" b="1" dirty="0" smtClean="0">
                <a:solidFill>
                  <a:srgbClr val="002060"/>
                </a:solidFill>
                <a:latin typeface="+mj-lt"/>
              </a:rPr>
              <a:t>AYURVEDIC HERBS CAN CURE LIVER DISEASES </a:t>
            </a:r>
          </a:p>
        </p:txBody>
      </p:sp>
      <p:sp>
        <p:nvSpPr>
          <p:cNvPr id="5" name="TextBox 4"/>
          <p:cNvSpPr txBox="1"/>
          <p:nvPr/>
        </p:nvSpPr>
        <p:spPr>
          <a:xfrm>
            <a:off x="304800" y="5257800"/>
            <a:ext cx="8839200" cy="954107"/>
          </a:xfrm>
          <a:prstGeom prst="rect">
            <a:avLst/>
          </a:prstGeom>
          <a:noFill/>
        </p:spPr>
        <p:txBody>
          <a:bodyPr wrap="square" rtlCol="0">
            <a:spAutoFit/>
          </a:bodyPr>
          <a:lstStyle/>
          <a:p>
            <a:pPr algn="ctr"/>
            <a:r>
              <a:rPr lang="en-US" sz="2800" b="1" dirty="0" smtClean="0">
                <a:solidFill>
                  <a:srgbClr val="C00000"/>
                </a:solidFill>
              </a:rPr>
              <a:t>AYURVEDA CAN ACTUALLY REVERSE LIVER DAMAGE  AND LIVER DISEASE ! ! </a:t>
            </a:r>
          </a:p>
        </p:txBody>
      </p:sp>
      <p:sp>
        <p:nvSpPr>
          <p:cNvPr id="7" name="TextBox 6"/>
          <p:cNvSpPr txBox="1"/>
          <p:nvPr/>
        </p:nvSpPr>
        <p:spPr>
          <a:xfrm>
            <a:off x="304800" y="3200400"/>
            <a:ext cx="6400800" cy="1631216"/>
          </a:xfrm>
          <a:prstGeom prst="rect">
            <a:avLst/>
          </a:prstGeom>
          <a:noFill/>
        </p:spPr>
        <p:txBody>
          <a:bodyPr wrap="square" rtlCol="0">
            <a:spAutoFit/>
          </a:bodyPr>
          <a:lstStyle/>
          <a:p>
            <a:pPr algn="just"/>
            <a:r>
              <a:rPr lang="en-US" sz="2500" b="1" dirty="0" err="1" smtClean="0"/>
              <a:t>Ayurveda</a:t>
            </a:r>
            <a:r>
              <a:rPr lang="en-US" sz="2500" b="1" dirty="0" smtClean="0"/>
              <a:t> - </a:t>
            </a:r>
            <a:r>
              <a:rPr lang="en-US" sz="2500" dirty="0" smtClean="0"/>
              <a:t>The age old system of healing of India can actually cure liver diseases by use of  herbs, minerals, detoxification, diet modification and yogic exercises.</a:t>
            </a:r>
          </a:p>
        </p:txBody>
      </p:sp>
      <p:pic>
        <p:nvPicPr>
          <p:cNvPr id="16" name="Picture 15" descr="3176537-335913-9-backgrounds-of-green-grass-isolated-on-white-background-vector-illustration.jpg"/>
          <p:cNvPicPr>
            <a:picLocks noChangeAspect="1"/>
          </p:cNvPicPr>
          <p:nvPr/>
        </p:nvPicPr>
        <p:blipFill>
          <a:blip r:embed="rId2"/>
          <a:stretch>
            <a:fillRect/>
          </a:stretch>
        </p:blipFill>
        <p:spPr>
          <a:xfrm>
            <a:off x="0" y="6297352"/>
            <a:ext cx="9144000" cy="636848"/>
          </a:xfrm>
          <a:prstGeom prst="rect">
            <a:avLst/>
          </a:prstGeom>
        </p:spPr>
      </p:pic>
      <p:pic>
        <p:nvPicPr>
          <p:cNvPr id="2" name="Picture 2" descr="http://t2.gstatic.com/images?q=tbn:ANd9GcTTlSIHqIWugYetqsVS4hTUKnzA6zoNcqU37g6mF78ur3LonSc7_Q"/>
          <p:cNvPicPr>
            <a:picLocks noChangeAspect="1" noChangeArrowheads="1"/>
          </p:cNvPicPr>
          <p:nvPr/>
        </p:nvPicPr>
        <p:blipFill>
          <a:blip r:embed="rId3"/>
          <a:srcRect/>
          <a:stretch>
            <a:fillRect/>
          </a:stretch>
        </p:blipFill>
        <p:spPr bwMode="auto">
          <a:xfrm>
            <a:off x="0" y="-1"/>
            <a:ext cx="3429000" cy="2819401"/>
          </a:xfrm>
          <a:prstGeom prst="rect">
            <a:avLst/>
          </a:prstGeom>
          <a:noFill/>
        </p:spPr>
      </p:pic>
      <p:pic>
        <p:nvPicPr>
          <p:cNvPr id="3" name="Picture 4" descr="http://t3.gstatic.com/images?q=tbn:ANd9GcQXQf9Q9XQNde9rmfPeF-o28Kuk0FfgpJoHiUjZ3sCSKqu5N4P1"/>
          <p:cNvPicPr>
            <a:picLocks noChangeAspect="1" noChangeArrowheads="1"/>
          </p:cNvPicPr>
          <p:nvPr/>
        </p:nvPicPr>
        <p:blipFill>
          <a:blip r:embed="rId4"/>
          <a:srcRect/>
          <a:stretch>
            <a:fillRect/>
          </a:stretch>
        </p:blipFill>
        <p:spPr bwMode="auto">
          <a:xfrm>
            <a:off x="5257800" y="1371600"/>
            <a:ext cx="3886200" cy="180975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0788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4000" b="1" dirty="0" smtClean="0">
                <a:solidFill>
                  <a:srgbClr val="002060"/>
                </a:solidFill>
                <a:latin typeface="+mj-lt"/>
              </a:rPr>
              <a:t>AYURVEDIC HERBS FOR LIVER DISEASES</a:t>
            </a:r>
          </a:p>
        </p:txBody>
      </p:sp>
      <p:pic>
        <p:nvPicPr>
          <p:cNvPr id="16" name="Picture 15" descr="3176537-335913-9-backgrounds-of-green-grass-isolated-on-white-background-vector-illustration.jpg"/>
          <p:cNvPicPr>
            <a:picLocks noChangeAspect="1"/>
          </p:cNvPicPr>
          <p:nvPr/>
        </p:nvPicPr>
        <p:blipFill>
          <a:blip r:embed="rId2"/>
          <a:stretch>
            <a:fillRect/>
          </a:stretch>
        </p:blipFill>
        <p:spPr>
          <a:xfrm>
            <a:off x="0" y="6297352"/>
            <a:ext cx="9144000" cy="636848"/>
          </a:xfrm>
          <a:prstGeom prst="rect">
            <a:avLst/>
          </a:prstGeom>
        </p:spPr>
      </p:pic>
      <p:pic>
        <p:nvPicPr>
          <p:cNvPr id="3" name="Picture 4" descr="http://t3.gstatic.com/images?q=tbn:ANd9GcQXQf9Q9XQNde9rmfPeF-o28Kuk0FfgpJoHiUjZ3sCSKqu5N4P1"/>
          <p:cNvPicPr>
            <a:picLocks noChangeAspect="1" noChangeArrowheads="1"/>
          </p:cNvPicPr>
          <p:nvPr/>
        </p:nvPicPr>
        <p:blipFill>
          <a:blip r:embed="rId3"/>
          <a:srcRect/>
          <a:stretch>
            <a:fillRect/>
          </a:stretch>
        </p:blipFill>
        <p:spPr bwMode="auto">
          <a:xfrm>
            <a:off x="0" y="5410200"/>
            <a:ext cx="4114800" cy="1524000"/>
          </a:xfrm>
          <a:prstGeom prst="rect">
            <a:avLst/>
          </a:prstGeom>
          <a:noFill/>
        </p:spPr>
      </p:pic>
      <p:sp>
        <p:nvSpPr>
          <p:cNvPr id="9" name="TextBox 8"/>
          <p:cNvSpPr txBox="1"/>
          <p:nvPr/>
        </p:nvSpPr>
        <p:spPr>
          <a:xfrm>
            <a:off x="0" y="762000"/>
            <a:ext cx="8229600" cy="3416320"/>
          </a:xfrm>
          <a:prstGeom prst="rect">
            <a:avLst/>
          </a:prstGeom>
          <a:noFill/>
        </p:spPr>
        <p:txBody>
          <a:bodyPr wrap="square" rtlCol="0">
            <a:spAutoFit/>
          </a:bodyPr>
          <a:lstStyle/>
          <a:p>
            <a:endParaRPr lang="en-US" b="1" dirty="0" smtClean="0"/>
          </a:p>
          <a:p>
            <a:endParaRPr lang="en-US" sz="2200" b="1" dirty="0" smtClean="0"/>
          </a:p>
          <a:p>
            <a:r>
              <a:rPr lang="en-US" sz="2200" b="1" dirty="0" smtClean="0"/>
              <a:t>1. BHUMIAMLA </a:t>
            </a:r>
            <a:r>
              <a:rPr lang="en-US" sz="2200" dirty="0" smtClean="0"/>
              <a:t>( An Ingredient in </a:t>
            </a:r>
            <a:r>
              <a:rPr lang="en-US" sz="2200" dirty="0" err="1" smtClean="0"/>
              <a:t>Yakrit</a:t>
            </a:r>
            <a:r>
              <a:rPr lang="en-US" sz="2200" dirty="0" smtClean="0"/>
              <a:t> </a:t>
            </a:r>
            <a:r>
              <a:rPr lang="en-US" sz="2200" dirty="0" err="1" smtClean="0"/>
              <a:t>Plihantak</a:t>
            </a:r>
            <a:r>
              <a:rPr lang="en-US" sz="2200" dirty="0" smtClean="0"/>
              <a:t> </a:t>
            </a:r>
            <a:r>
              <a:rPr lang="en-US" sz="2200" dirty="0" err="1" smtClean="0"/>
              <a:t>Churna</a:t>
            </a:r>
            <a:r>
              <a:rPr lang="en-US" sz="2200" dirty="0" smtClean="0"/>
              <a:t> )  </a:t>
            </a:r>
          </a:p>
          <a:p>
            <a:r>
              <a:rPr lang="en-US" sz="2200" b="1" dirty="0" smtClean="0"/>
              <a:t>2. BHRINGRAJ  </a:t>
            </a:r>
            <a:r>
              <a:rPr lang="en-US" sz="2200" dirty="0" smtClean="0"/>
              <a:t>( An Ingredient in </a:t>
            </a:r>
            <a:r>
              <a:rPr lang="en-US" sz="2200" dirty="0" err="1" smtClean="0"/>
              <a:t>Yakrit</a:t>
            </a:r>
            <a:r>
              <a:rPr lang="en-US" sz="2200" dirty="0" smtClean="0"/>
              <a:t> </a:t>
            </a:r>
            <a:r>
              <a:rPr lang="en-US" sz="2200" dirty="0" err="1" smtClean="0"/>
              <a:t>Plihantak</a:t>
            </a:r>
            <a:r>
              <a:rPr lang="en-US" sz="2200" dirty="0" smtClean="0"/>
              <a:t> </a:t>
            </a:r>
            <a:r>
              <a:rPr lang="en-US" sz="2200" dirty="0" err="1" smtClean="0"/>
              <a:t>Churna</a:t>
            </a:r>
            <a:r>
              <a:rPr lang="en-US" sz="2200" dirty="0" smtClean="0"/>
              <a:t> ) </a:t>
            </a:r>
          </a:p>
          <a:p>
            <a:r>
              <a:rPr lang="en-US" sz="2200" b="1" dirty="0" smtClean="0"/>
              <a:t>3. KATUKI </a:t>
            </a:r>
            <a:r>
              <a:rPr lang="en-US" sz="2200" dirty="0" smtClean="0"/>
              <a:t>( An Ingredient in </a:t>
            </a:r>
            <a:r>
              <a:rPr lang="en-US" sz="2200" dirty="0" err="1" smtClean="0"/>
              <a:t>Yakrit</a:t>
            </a:r>
            <a:r>
              <a:rPr lang="en-US" sz="2200" dirty="0" smtClean="0"/>
              <a:t> </a:t>
            </a:r>
            <a:r>
              <a:rPr lang="en-US" sz="2200" dirty="0" err="1" smtClean="0"/>
              <a:t>Plihantak</a:t>
            </a:r>
            <a:r>
              <a:rPr lang="en-US" sz="2200" dirty="0" smtClean="0"/>
              <a:t> </a:t>
            </a:r>
            <a:r>
              <a:rPr lang="en-US" sz="2200" dirty="0" err="1" smtClean="0"/>
              <a:t>Churna</a:t>
            </a:r>
            <a:r>
              <a:rPr lang="en-US" sz="2200" dirty="0" smtClean="0"/>
              <a:t> ) </a:t>
            </a:r>
          </a:p>
          <a:p>
            <a:r>
              <a:rPr lang="en-US" sz="2200" b="1" dirty="0" smtClean="0"/>
              <a:t>4. PUNARNAVA </a:t>
            </a:r>
            <a:r>
              <a:rPr lang="en-US" sz="2200" dirty="0" smtClean="0"/>
              <a:t>( An Ingredient in </a:t>
            </a:r>
            <a:r>
              <a:rPr lang="en-US" sz="2200" dirty="0" err="1" smtClean="0"/>
              <a:t>Yakrit</a:t>
            </a:r>
            <a:r>
              <a:rPr lang="en-US" sz="2200" dirty="0" smtClean="0"/>
              <a:t> </a:t>
            </a:r>
            <a:r>
              <a:rPr lang="en-US" sz="2200" dirty="0" err="1" smtClean="0"/>
              <a:t>Plihantak</a:t>
            </a:r>
            <a:r>
              <a:rPr lang="en-US" sz="2200" dirty="0" smtClean="0"/>
              <a:t> </a:t>
            </a:r>
            <a:r>
              <a:rPr lang="en-US" sz="2200" dirty="0" err="1" smtClean="0"/>
              <a:t>Churna</a:t>
            </a:r>
            <a:r>
              <a:rPr lang="en-US" sz="2200" dirty="0" smtClean="0"/>
              <a:t> ) </a:t>
            </a:r>
          </a:p>
          <a:p>
            <a:r>
              <a:rPr lang="en-US" sz="2200" b="1" dirty="0" smtClean="0"/>
              <a:t>5. SHARPUNKHA </a:t>
            </a:r>
            <a:r>
              <a:rPr lang="en-US" sz="2200" dirty="0" smtClean="0"/>
              <a:t>( An Ingredient in </a:t>
            </a:r>
            <a:r>
              <a:rPr lang="en-US" sz="2200" dirty="0" err="1" smtClean="0"/>
              <a:t>Yakrit</a:t>
            </a:r>
            <a:r>
              <a:rPr lang="en-US" sz="2200" dirty="0" smtClean="0"/>
              <a:t> </a:t>
            </a:r>
            <a:r>
              <a:rPr lang="en-US" sz="2200" dirty="0" err="1" smtClean="0"/>
              <a:t>Plihantak</a:t>
            </a:r>
            <a:r>
              <a:rPr lang="en-US" sz="2200" dirty="0" smtClean="0"/>
              <a:t> </a:t>
            </a:r>
            <a:r>
              <a:rPr lang="en-US" sz="2200" dirty="0" err="1" smtClean="0"/>
              <a:t>Churna</a:t>
            </a:r>
            <a:r>
              <a:rPr lang="en-US" sz="2200" dirty="0" smtClean="0"/>
              <a:t> )</a:t>
            </a:r>
          </a:p>
          <a:p>
            <a:r>
              <a:rPr lang="en-US" sz="2200" b="1" dirty="0" smtClean="0"/>
              <a:t>6. MAKOY  </a:t>
            </a:r>
            <a:r>
              <a:rPr lang="en-US" sz="2200" dirty="0" smtClean="0"/>
              <a:t>( An Ingredient in </a:t>
            </a:r>
            <a:r>
              <a:rPr lang="en-US" sz="2200" dirty="0" err="1" smtClean="0"/>
              <a:t>Yakrit</a:t>
            </a:r>
            <a:r>
              <a:rPr lang="en-US" sz="2200" dirty="0" smtClean="0"/>
              <a:t> </a:t>
            </a:r>
            <a:r>
              <a:rPr lang="en-US" sz="2200" dirty="0" err="1" smtClean="0"/>
              <a:t>Plihantak</a:t>
            </a:r>
            <a:r>
              <a:rPr lang="en-US" sz="2200" dirty="0" smtClean="0"/>
              <a:t> </a:t>
            </a:r>
            <a:r>
              <a:rPr lang="en-US" sz="2200" dirty="0" err="1" smtClean="0"/>
              <a:t>Churna</a:t>
            </a:r>
            <a:r>
              <a:rPr lang="en-US" sz="2200" dirty="0" smtClean="0"/>
              <a:t> ) </a:t>
            </a:r>
          </a:p>
          <a:p>
            <a:r>
              <a:rPr lang="en-US" sz="2200" b="1" dirty="0" smtClean="0"/>
              <a:t>7. KALMEGH </a:t>
            </a:r>
            <a:r>
              <a:rPr lang="en-US" sz="2200" dirty="0" smtClean="0"/>
              <a:t>( An Ingredient in </a:t>
            </a:r>
            <a:r>
              <a:rPr lang="en-US" sz="2200" dirty="0" err="1" smtClean="0"/>
              <a:t>Yakrit</a:t>
            </a:r>
            <a:r>
              <a:rPr lang="en-US" sz="2200" dirty="0" smtClean="0"/>
              <a:t> </a:t>
            </a:r>
            <a:r>
              <a:rPr lang="en-US" sz="2200" dirty="0" err="1" smtClean="0"/>
              <a:t>Plihantak</a:t>
            </a:r>
            <a:r>
              <a:rPr lang="en-US" sz="2200" dirty="0" smtClean="0"/>
              <a:t> </a:t>
            </a:r>
            <a:r>
              <a:rPr lang="en-US" sz="2200" dirty="0" err="1" smtClean="0"/>
              <a:t>Churna</a:t>
            </a:r>
            <a:r>
              <a:rPr lang="en-US" sz="2200" dirty="0" smtClean="0"/>
              <a:t> ) </a:t>
            </a:r>
          </a:p>
          <a:p>
            <a:r>
              <a:rPr lang="en-US" sz="2200" b="1" dirty="0" smtClean="0"/>
              <a:t>8. KAASNI </a:t>
            </a:r>
            <a:r>
              <a:rPr lang="en-US" sz="2200" dirty="0" smtClean="0"/>
              <a:t>( An Ingredient in </a:t>
            </a:r>
            <a:r>
              <a:rPr lang="en-US" sz="2200" dirty="0" err="1" smtClean="0"/>
              <a:t>Yakrit</a:t>
            </a:r>
            <a:r>
              <a:rPr lang="en-US" sz="2200" dirty="0" smtClean="0"/>
              <a:t> </a:t>
            </a:r>
            <a:r>
              <a:rPr lang="en-US" sz="2200" dirty="0" err="1" smtClean="0"/>
              <a:t>Plihantak</a:t>
            </a:r>
            <a:r>
              <a:rPr lang="en-US" sz="2200" dirty="0" smtClean="0"/>
              <a:t> </a:t>
            </a:r>
            <a:r>
              <a:rPr lang="en-US" sz="2200" dirty="0" err="1" smtClean="0"/>
              <a:t>Churna</a:t>
            </a:r>
            <a:r>
              <a:rPr lang="en-US" sz="2200" dirty="0" smtClean="0"/>
              <a:t> ) </a:t>
            </a:r>
            <a:endParaRPr lang="en-US" dirty="0"/>
          </a:p>
        </p:txBody>
      </p:sp>
      <p:pic>
        <p:nvPicPr>
          <p:cNvPr id="37890" name="Picture 2" descr="http://www.ajurveda.com.mk/images/products/yakrit-100x_thumb.jpg"/>
          <p:cNvPicPr>
            <a:picLocks noChangeAspect="1" noChangeArrowheads="1"/>
          </p:cNvPicPr>
          <p:nvPr/>
        </p:nvPicPr>
        <p:blipFill>
          <a:blip r:embed="rId4"/>
          <a:srcRect/>
          <a:stretch>
            <a:fillRect/>
          </a:stretch>
        </p:blipFill>
        <p:spPr bwMode="auto">
          <a:xfrm>
            <a:off x="7010400" y="1687096"/>
            <a:ext cx="1981200" cy="3494504"/>
          </a:xfrm>
          <a:prstGeom prst="rect">
            <a:avLst/>
          </a:prstGeom>
          <a:noFill/>
        </p:spPr>
      </p:pic>
      <p:sp>
        <p:nvSpPr>
          <p:cNvPr id="11" name="TextBox 10"/>
          <p:cNvSpPr txBox="1"/>
          <p:nvPr/>
        </p:nvSpPr>
        <p:spPr>
          <a:xfrm>
            <a:off x="0" y="4456093"/>
            <a:ext cx="6781800" cy="954107"/>
          </a:xfrm>
          <a:prstGeom prst="rect">
            <a:avLst/>
          </a:prstGeom>
          <a:noFill/>
        </p:spPr>
        <p:txBody>
          <a:bodyPr wrap="square" rtlCol="0">
            <a:spAutoFit/>
          </a:bodyPr>
          <a:lstStyle/>
          <a:p>
            <a:pPr algn="ctr"/>
            <a:r>
              <a:rPr lang="en-US" sz="2800" b="1" dirty="0" smtClean="0">
                <a:solidFill>
                  <a:srgbClr val="C00000"/>
                </a:solidFill>
              </a:rPr>
              <a:t>AYURVEDA CAN ACTUALLY REVERSE </a:t>
            </a:r>
          </a:p>
          <a:p>
            <a:pPr algn="ctr"/>
            <a:r>
              <a:rPr lang="en-US" sz="2800" b="1" dirty="0" smtClean="0">
                <a:solidFill>
                  <a:srgbClr val="C00000"/>
                </a:solidFill>
              </a:rPr>
              <a:t>LIVER DAMAGE AND LIVER DISEASE ! !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32343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4000" b="1" dirty="0" smtClean="0">
                <a:solidFill>
                  <a:srgbClr val="002060"/>
                </a:solidFill>
                <a:latin typeface="+mj-lt"/>
              </a:rPr>
              <a:t>YAKRIT PLIHANTAK CHURNA- NATURE’S LIVER HEALING FORMULA   </a:t>
            </a:r>
          </a:p>
        </p:txBody>
      </p:sp>
      <p:sp>
        <p:nvSpPr>
          <p:cNvPr id="5" name="TextBox 4"/>
          <p:cNvSpPr txBox="1"/>
          <p:nvPr/>
        </p:nvSpPr>
        <p:spPr>
          <a:xfrm>
            <a:off x="0" y="4532293"/>
            <a:ext cx="6781800" cy="954107"/>
          </a:xfrm>
          <a:prstGeom prst="rect">
            <a:avLst/>
          </a:prstGeom>
          <a:noFill/>
        </p:spPr>
        <p:txBody>
          <a:bodyPr wrap="square" rtlCol="0">
            <a:spAutoFit/>
          </a:bodyPr>
          <a:lstStyle/>
          <a:p>
            <a:pPr algn="ctr"/>
            <a:r>
              <a:rPr lang="en-US" sz="2800" b="1" dirty="0" smtClean="0">
                <a:solidFill>
                  <a:srgbClr val="C00000"/>
                </a:solidFill>
              </a:rPr>
              <a:t>AYURVEDA CAN ACTUALLY REVERSE </a:t>
            </a:r>
          </a:p>
          <a:p>
            <a:pPr algn="ctr"/>
            <a:r>
              <a:rPr lang="en-US" sz="2800" b="1" dirty="0" smtClean="0">
                <a:solidFill>
                  <a:srgbClr val="C00000"/>
                </a:solidFill>
              </a:rPr>
              <a:t>LIVER DAMAGE AND LIVER DISEASE ! ! </a:t>
            </a:r>
          </a:p>
        </p:txBody>
      </p:sp>
      <p:pic>
        <p:nvPicPr>
          <p:cNvPr id="16" name="Picture 15" descr="3176537-335913-9-backgrounds-of-green-grass-isolated-on-white-background-vector-illustration.jpg"/>
          <p:cNvPicPr>
            <a:picLocks noChangeAspect="1"/>
          </p:cNvPicPr>
          <p:nvPr/>
        </p:nvPicPr>
        <p:blipFill>
          <a:blip r:embed="rId2"/>
          <a:stretch>
            <a:fillRect/>
          </a:stretch>
        </p:blipFill>
        <p:spPr>
          <a:xfrm>
            <a:off x="0" y="6297352"/>
            <a:ext cx="9144000" cy="636848"/>
          </a:xfrm>
          <a:prstGeom prst="rect">
            <a:avLst/>
          </a:prstGeom>
        </p:spPr>
      </p:pic>
      <p:pic>
        <p:nvPicPr>
          <p:cNvPr id="3" name="Picture 4" descr="http://t3.gstatic.com/images?q=tbn:ANd9GcQXQf9Q9XQNde9rmfPeF-o28Kuk0FfgpJoHiUjZ3sCSKqu5N4P1"/>
          <p:cNvPicPr>
            <a:picLocks noChangeAspect="1" noChangeArrowheads="1"/>
          </p:cNvPicPr>
          <p:nvPr/>
        </p:nvPicPr>
        <p:blipFill>
          <a:blip r:embed="rId3"/>
          <a:srcRect/>
          <a:stretch>
            <a:fillRect/>
          </a:stretch>
        </p:blipFill>
        <p:spPr bwMode="auto">
          <a:xfrm>
            <a:off x="0" y="5486400"/>
            <a:ext cx="3733800" cy="1371600"/>
          </a:xfrm>
          <a:prstGeom prst="rect">
            <a:avLst/>
          </a:prstGeom>
          <a:noFill/>
        </p:spPr>
      </p:pic>
      <p:sp>
        <p:nvSpPr>
          <p:cNvPr id="9" name="TextBox 8"/>
          <p:cNvSpPr txBox="1"/>
          <p:nvPr/>
        </p:nvSpPr>
        <p:spPr>
          <a:xfrm>
            <a:off x="0" y="1418034"/>
            <a:ext cx="6705600" cy="3077766"/>
          </a:xfrm>
          <a:prstGeom prst="rect">
            <a:avLst/>
          </a:prstGeom>
          <a:noFill/>
        </p:spPr>
        <p:txBody>
          <a:bodyPr wrap="square" rtlCol="0">
            <a:spAutoFit/>
          </a:bodyPr>
          <a:lstStyle/>
          <a:p>
            <a:pPr>
              <a:buFont typeface="Arial" pitchFamily="34" charset="0"/>
              <a:buChar char="•"/>
            </a:pPr>
            <a:endParaRPr lang="en-US" b="1" dirty="0" smtClean="0"/>
          </a:p>
          <a:p>
            <a:pPr>
              <a:buFont typeface="Arial" pitchFamily="34" charset="0"/>
              <a:buChar char="•"/>
            </a:pPr>
            <a:r>
              <a:rPr lang="en-US" sz="2200" b="1" dirty="0" smtClean="0"/>
              <a:t> ALL 8 INGREDIENTS IN YAKRIT PLIHANTAK CHURNA </a:t>
            </a:r>
          </a:p>
          <a:p>
            <a:r>
              <a:rPr lang="en-US" sz="2200" b="1" dirty="0" smtClean="0"/>
              <a:t>   ARE HIGHLY RESEARCHED  WORLDWIDE </a:t>
            </a:r>
          </a:p>
          <a:p>
            <a:pPr>
              <a:buFont typeface="Arial" pitchFamily="34" charset="0"/>
              <a:buChar char="•"/>
            </a:pPr>
            <a:endParaRPr lang="en-US" sz="2200" b="1" dirty="0" smtClean="0"/>
          </a:p>
          <a:p>
            <a:pPr>
              <a:buFont typeface="Arial" pitchFamily="34" charset="0"/>
              <a:buChar char="•"/>
            </a:pPr>
            <a:r>
              <a:rPr lang="en-US" sz="2200" b="1" dirty="0" smtClean="0"/>
              <a:t> THOUSANDS OF RESEARCH PAPERS PUBLISHED ON ALL </a:t>
            </a:r>
          </a:p>
          <a:p>
            <a:r>
              <a:rPr lang="en-US" sz="2200" b="1" dirty="0" smtClean="0"/>
              <a:t>   THESE  INGREDIENTS </a:t>
            </a:r>
          </a:p>
          <a:p>
            <a:pPr>
              <a:buFont typeface="Arial" pitchFamily="34" charset="0"/>
              <a:buChar char="•"/>
            </a:pPr>
            <a:endParaRPr lang="en-US" sz="2200" b="1" dirty="0" smtClean="0"/>
          </a:p>
          <a:p>
            <a:pPr>
              <a:buFont typeface="Arial" pitchFamily="34" charset="0"/>
              <a:buChar char="•"/>
            </a:pPr>
            <a:r>
              <a:rPr lang="en-US" sz="2200" b="1" dirty="0" smtClean="0"/>
              <a:t>  ALL SHOWED 100 % POSITIVE ROLE IN HEPATITIS,</a:t>
            </a:r>
          </a:p>
          <a:p>
            <a:r>
              <a:rPr lang="en-US" sz="2200" b="1" dirty="0" smtClean="0"/>
              <a:t>   FATTY LIVER AND LIVER CIRRHOSIS </a:t>
            </a:r>
            <a:endParaRPr lang="en-US" dirty="0"/>
          </a:p>
        </p:txBody>
      </p:sp>
      <p:pic>
        <p:nvPicPr>
          <p:cNvPr id="37890" name="Picture 2" descr="http://www.ajurveda.com.mk/images/products/yakrit-100x_thumb.jpg"/>
          <p:cNvPicPr>
            <a:picLocks noChangeAspect="1" noChangeArrowheads="1"/>
          </p:cNvPicPr>
          <p:nvPr/>
        </p:nvPicPr>
        <p:blipFill>
          <a:blip r:embed="rId4"/>
          <a:srcRect/>
          <a:stretch>
            <a:fillRect/>
          </a:stretch>
        </p:blipFill>
        <p:spPr bwMode="auto">
          <a:xfrm>
            <a:off x="6781800" y="1676399"/>
            <a:ext cx="2133600" cy="425417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0788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4000" b="1" dirty="0" smtClean="0">
                <a:solidFill>
                  <a:srgbClr val="002060"/>
                </a:solidFill>
                <a:latin typeface="+mj-lt"/>
              </a:rPr>
              <a:t>USES OF YAKRIT PLIHANTAK </a:t>
            </a:r>
          </a:p>
        </p:txBody>
      </p:sp>
      <p:sp>
        <p:nvSpPr>
          <p:cNvPr id="5" name="TextBox 4"/>
          <p:cNvSpPr txBox="1"/>
          <p:nvPr/>
        </p:nvSpPr>
        <p:spPr>
          <a:xfrm>
            <a:off x="914400" y="5410200"/>
            <a:ext cx="6781800" cy="954107"/>
          </a:xfrm>
          <a:prstGeom prst="rect">
            <a:avLst/>
          </a:prstGeom>
          <a:noFill/>
        </p:spPr>
        <p:txBody>
          <a:bodyPr wrap="square" rtlCol="0">
            <a:spAutoFit/>
          </a:bodyPr>
          <a:lstStyle/>
          <a:p>
            <a:pPr algn="ctr"/>
            <a:r>
              <a:rPr lang="en-US" sz="2800" b="1" dirty="0" smtClean="0">
                <a:solidFill>
                  <a:srgbClr val="002060"/>
                </a:solidFill>
              </a:rPr>
              <a:t>YAKRIT PLIHANTAK CHURNA IS RECOMMENDED FOR EVERYONE ! ! </a:t>
            </a:r>
          </a:p>
        </p:txBody>
      </p:sp>
      <p:pic>
        <p:nvPicPr>
          <p:cNvPr id="16" name="Picture 15" descr="3176537-335913-9-backgrounds-of-green-grass-isolated-on-white-background-vector-illustration.jpg"/>
          <p:cNvPicPr>
            <a:picLocks noChangeAspect="1"/>
          </p:cNvPicPr>
          <p:nvPr/>
        </p:nvPicPr>
        <p:blipFill>
          <a:blip r:embed="rId2"/>
          <a:stretch>
            <a:fillRect/>
          </a:stretch>
        </p:blipFill>
        <p:spPr>
          <a:xfrm>
            <a:off x="0" y="6297352"/>
            <a:ext cx="9144000" cy="636848"/>
          </a:xfrm>
          <a:prstGeom prst="rect">
            <a:avLst/>
          </a:prstGeom>
        </p:spPr>
      </p:pic>
      <p:sp>
        <p:nvSpPr>
          <p:cNvPr id="9" name="TextBox 8"/>
          <p:cNvSpPr txBox="1"/>
          <p:nvPr/>
        </p:nvSpPr>
        <p:spPr>
          <a:xfrm>
            <a:off x="0" y="838201"/>
            <a:ext cx="6705600" cy="4585871"/>
          </a:xfrm>
          <a:prstGeom prst="rect">
            <a:avLst/>
          </a:prstGeom>
          <a:noFill/>
        </p:spPr>
        <p:txBody>
          <a:bodyPr wrap="square" rtlCol="0">
            <a:spAutoFit/>
          </a:bodyPr>
          <a:lstStyle/>
          <a:p>
            <a:pPr>
              <a:buFont typeface="Arial" pitchFamily="34" charset="0"/>
              <a:buChar char="•"/>
            </a:pPr>
            <a:r>
              <a:rPr lang="en-US" sz="2400" b="1" dirty="0" smtClean="0"/>
              <a:t> </a:t>
            </a:r>
            <a:r>
              <a:rPr lang="en-US" sz="2400" b="1" dirty="0" smtClean="0">
                <a:solidFill>
                  <a:schemeClr val="accent6">
                    <a:lumMod val="50000"/>
                  </a:schemeClr>
                </a:solidFill>
              </a:rPr>
              <a:t>FATTY LIVER</a:t>
            </a:r>
            <a:r>
              <a:rPr lang="en-US" sz="2400" b="1" dirty="0" smtClean="0"/>
              <a:t> &amp;  </a:t>
            </a:r>
            <a:r>
              <a:rPr lang="en-US" sz="2400" b="1" dirty="0" smtClean="0">
                <a:solidFill>
                  <a:srgbClr val="FF0000"/>
                </a:solidFill>
              </a:rPr>
              <a:t>HEPATITIS A , B , C , D, E, F, G </a:t>
            </a:r>
          </a:p>
          <a:p>
            <a:pPr>
              <a:buFont typeface="Arial" pitchFamily="34" charset="0"/>
              <a:buChar char="•"/>
            </a:pPr>
            <a:r>
              <a:rPr lang="en-US" sz="2400" b="1" dirty="0" smtClean="0"/>
              <a:t> JAUNDICE </a:t>
            </a:r>
          </a:p>
          <a:p>
            <a:pPr>
              <a:buFont typeface="Arial" pitchFamily="34" charset="0"/>
              <a:buChar char="•"/>
            </a:pPr>
            <a:r>
              <a:rPr lang="en-US" sz="2400" b="1" dirty="0" smtClean="0"/>
              <a:t> </a:t>
            </a:r>
            <a:r>
              <a:rPr lang="en-US" sz="2400" b="1" dirty="0" smtClean="0">
                <a:solidFill>
                  <a:srgbClr val="C00000"/>
                </a:solidFill>
              </a:rPr>
              <a:t>CONSTIPATION </a:t>
            </a:r>
          </a:p>
          <a:p>
            <a:pPr>
              <a:buFont typeface="Arial" pitchFamily="34" charset="0"/>
              <a:buChar char="•"/>
            </a:pPr>
            <a:r>
              <a:rPr lang="en-US" sz="2400" b="1" dirty="0" smtClean="0"/>
              <a:t> LOW APPETITIE, LACK OF ENERGY, WEAKNESS, </a:t>
            </a:r>
          </a:p>
          <a:p>
            <a:pPr>
              <a:buFont typeface="Arial" pitchFamily="34" charset="0"/>
              <a:buChar char="•"/>
            </a:pPr>
            <a:r>
              <a:rPr lang="en-US" sz="2400" b="1" dirty="0" smtClean="0"/>
              <a:t> GAS, ACIDITY &amp; FLATULENCE</a:t>
            </a:r>
          </a:p>
          <a:p>
            <a:pPr>
              <a:buFont typeface="Arial" pitchFamily="34" charset="0"/>
              <a:buChar char="•"/>
            </a:pPr>
            <a:r>
              <a:rPr lang="en-US" sz="2400" b="1" dirty="0" smtClean="0"/>
              <a:t> </a:t>
            </a:r>
            <a:r>
              <a:rPr lang="en-US" sz="2400" b="1" dirty="0" smtClean="0">
                <a:solidFill>
                  <a:srgbClr val="C00000"/>
                </a:solidFill>
              </a:rPr>
              <a:t>TO NEUTRALIZE THE SIDE EFFECTS OF ALCOHOL</a:t>
            </a:r>
          </a:p>
          <a:p>
            <a:pPr>
              <a:buFont typeface="Arial" pitchFamily="34" charset="0"/>
              <a:buChar char="•"/>
            </a:pPr>
            <a:r>
              <a:rPr lang="en-US" sz="2400" b="1" dirty="0" smtClean="0"/>
              <a:t> TO NEUTRALIZE THE SIDE EFFECTS OF FAST FOOD</a:t>
            </a:r>
          </a:p>
          <a:p>
            <a:pPr>
              <a:buFont typeface="Arial" pitchFamily="34" charset="0"/>
              <a:buChar char="•"/>
            </a:pPr>
            <a:r>
              <a:rPr lang="en-US" sz="2400" b="1" dirty="0" smtClean="0">
                <a:solidFill>
                  <a:srgbClr val="0070C0"/>
                </a:solidFill>
              </a:rPr>
              <a:t> LIVER FAILURE  AND LIVER CIRRHOSIS DUE TO   </a:t>
            </a:r>
          </a:p>
          <a:p>
            <a:r>
              <a:rPr lang="en-US" sz="2400" b="1" dirty="0" smtClean="0">
                <a:solidFill>
                  <a:srgbClr val="0070C0"/>
                </a:solidFill>
              </a:rPr>
              <a:t>  ANY REASON </a:t>
            </a:r>
          </a:p>
          <a:p>
            <a:pPr>
              <a:buFont typeface="Arial" pitchFamily="34" charset="0"/>
              <a:buChar char="•"/>
            </a:pPr>
            <a:r>
              <a:rPr lang="en-US" sz="2400" b="1" dirty="0" smtClean="0">
                <a:solidFill>
                  <a:schemeClr val="accent2">
                    <a:lumMod val="50000"/>
                  </a:schemeClr>
                </a:solidFill>
              </a:rPr>
              <a:t>ALL SKIN DISORDERS AND IMPURITIES IN BLOOD</a:t>
            </a:r>
          </a:p>
          <a:p>
            <a:pPr>
              <a:buFont typeface="Arial" pitchFamily="34" charset="0"/>
              <a:buChar char="•"/>
            </a:pPr>
            <a:r>
              <a:rPr lang="en-US" sz="2400" b="1" dirty="0" smtClean="0"/>
              <a:t>NATURAL LIVER DETOXIFICATION </a:t>
            </a:r>
          </a:p>
          <a:p>
            <a:pPr>
              <a:buFont typeface="Arial" pitchFamily="34" charset="0"/>
              <a:buChar char="•"/>
            </a:pPr>
            <a:r>
              <a:rPr lang="en-US" sz="2800" b="1" dirty="0" smtClean="0">
                <a:solidFill>
                  <a:srgbClr val="C00000"/>
                </a:solidFill>
              </a:rPr>
              <a:t>EFFECTIVE WEIGHT LOSS ! ! </a:t>
            </a:r>
          </a:p>
        </p:txBody>
      </p:sp>
      <p:pic>
        <p:nvPicPr>
          <p:cNvPr id="37890" name="Picture 2" descr="http://www.ajurveda.com.mk/images/products/yakrit-100x_thumb.jpg"/>
          <p:cNvPicPr>
            <a:picLocks noChangeAspect="1" noChangeArrowheads="1"/>
          </p:cNvPicPr>
          <p:nvPr/>
        </p:nvPicPr>
        <p:blipFill>
          <a:blip r:embed="rId3"/>
          <a:srcRect/>
          <a:stretch>
            <a:fillRect/>
          </a:stretch>
        </p:blipFill>
        <p:spPr bwMode="auto">
          <a:xfrm>
            <a:off x="6705600" y="762000"/>
            <a:ext cx="2133600" cy="425417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0788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4000" b="1" dirty="0" smtClean="0">
                <a:solidFill>
                  <a:srgbClr val="002060"/>
                </a:solidFill>
                <a:latin typeface="+mj-lt"/>
              </a:rPr>
              <a:t>How to take – </a:t>
            </a:r>
            <a:r>
              <a:rPr lang="en-US" sz="4000" b="1" dirty="0" err="1" smtClean="0">
                <a:solidFill>
                  <a:srgbClr val="002060"/>
                </a:solidFill>
                <a:latin typeface="+mj-lt"/>
              </a:rPr>
              <a:t>Yakrit</a:t>
            </a:r>
            <a:r>
              <a:rPr lang="en-US" sz="4000" b="1" dirty="0" smtClean="0">
                <a:solidFill>
                  <a:srgbClr val="002060"/>
                </a:solidFill>
                <a:latin typeface="+mj-lt"/>
              </a:rPr>
              <a:t> </a:t>
            </a:r>
            <a:r>
              <a:rPr lang="en-US" sz="4000" b="1" dirty="0" err="1" smtClean="0">
                <a:solidFill>
                  <a:srgbClr val="002060"/>
                </a:solidFill>
                <a:latin typeface="+mj-lt"/>
              </a:rPr>
              <a:t>plihantak</a:t>
            </a:r>
            <a:r>
              <a:rPr lang="en-US" sz="4000" b="1" dirty="0" smtClean="0">
                <a:solidFill>
                  <a:srgbClr val="002060"/>
                </a:solidFill>
                <a:latin typeface="+mj-lt"/>
              </a:rPr>
              <a:t> Powder </a:t>
            </a:r>
          </a:p>
        </p:txBody>
      </p:sp>
      <p:sp>
        <p:nvSpPr>
          <p:cNvPr id="5" name="TextBox 4"/>
          <p:cNvSpPr txBox="1"/>
          <p:nvPr/>
        </p:nvSpPr>
        <p:spPr>
          <a:xfrm>
            <a:off x="914400" y="5257800"/>
            <a:ext cx="6781800" cy="954107"/>
          </a:xfrm>
          <a:prstGeom prst="rect">
            <a:avLst/>
          </a:prstGeom>
          <a:noFill/>
        </p:spPr>
        <p:txBody>
          <a:bodyPr wrap="square" rtlCol="0">
            <a:spAutoFit/>
          </a:bodyPr>
          <a:lstStyle/>
          <a:p>
            <a:pPr algn="ctr"/>
            <a:r>
              <a:rPr lang="en-US" sz="2800" b="1" dirty="0" smtClean="0">
                <a:solidFill>
                  <a:srgbClr val="C00000"/>
                </a:solidFill>
              </a:rPr>
              <a:t>HERBS IN YAKRIT PLIHANTAK CHURNA ARE RECOMMENDED FOR EVERYONE ! ! </a:t>
            </a:r>
          </a:p>
        </p:txBody>
      </p:sp>
      <p:pic>
        <p:nvPicPr>
          <p:cNvPr id="16" name="Picture 15" descr="3176537-335913-9-backgrounds-of-green-grass-isolated-on-white-background-vector-illustration.jpg"/>
          <p:cNvPicPr>
            <a:picLocks noChangeAspect="1"/>
          </p:cNvPicPr>
          <p:nvPr/>
        </p:nvPicPr>
        <p:blipFill>
          <a:blip r:embed="rId2"/>
          <a:stretch>
            <a:fillRect/>
          </a:stretch>
        </p:blipFill>
        <p:spPr>
          <a:xfrm>
            <a:off x="0" y="6297352"/>
            <a:ext cx="9144000" cy="636848"/>
          </a:xfrm>
          <a:prstGeom prst="rect">
            <a:avLst/>
          </a:prstGeom>
        </p:spPr>
      </p:pic>
      <p:sp>
        <p:nvSpPr>
          <p:cNvPr id="9" name="TextBox 8"/>
          <p:cNvSpPr txBox="1"/>
          <p:nvPr/>
        </p:nvSpPr>
        <p:spPr>
          <a:xfrm>
            <a:off x="0" y="838201"/>
            <a:ext cx="6705600" cy="3416320"/>
          </a:xfrm>
          <a:prstGeom prst="rect">
            <a:avLst/>
          </a:prstGeom>
          <a:noFill/>
        </p:spPr>
        <p:txBody>
          <a:bodyPr wrap="square" rtlCol="0">
            <a:spAutoFit/>
          </a:bodyPr>
          <a:lstStyle/>
          <a:p>
            <a:pPr algn="ctr">
              <a:buFont typeface="Arial" pitchFamily="34" charset="0"/>
              <a:buChar char="•"/>
            </a:pPr>
            <a:r>
              <a:rPr lang="en-US" sz="2400" b="1" dirty="0" smtClean="0"/>
              <a:t> 1 TEASPOONFUL TO 1 TABLESPOONFUL TWICE DAILY WITH WARM WATER , AFTER 1 HR. OF MEALS</a:t>
            </a:r>
          </a:p>
          <a:p>
            <a:pPr algn="ctr">
              <a:buFont typeface="Arial" pitchFamily="34" charset="0"/>
              <a:buChar char="•"/>
            </a:pPr>
            <a:endParaRPr lang="en-US" sz="2400" b="1" dirty="0" smtClean="0"/>
          </a:p>
          <a:p>
            <a:pPr algn="ctr">
              <a:buFont typeface="Arial" pitchFamily="34" charset="0"/>
              <a:buChar char="•"/>
            </a:pPr>
            <a:r>
              <a:rPr lang="en-US" sz="2400" b="1" dirty="0" smtClean="0"/>
              <a:t>OR </a:t>
            </a:r>
          </a:p>
          <a:p>
            <a:pPr algn="ctr">
              <a:buFont typeface="Arial" pitchFamily="34" charset="0"/>
              <a:buChar char="•"/>
            </a:pPr>
            <a:endParaRPr lang="en-US" sz="2400" b="1" dirty="0" smtClean="0"/>
          </a:p>
          <a:p>
            <a:pPr algn="ctr">
              <a:buFont typeface="Arial" pitchFamily="34" charset="0"/>
              <a:buChar char="•"/>
            </a:pPr>
            <a:r>
              <a:rPr lang="en-US" sz="2400" b="1" dirty="0" smtClean="0"/>
              <a:t>BOIL 1 TABLESPOONFUL OF HERBS IN 400 ML WATER, KEEP IT BOILING UNTIL IT REMAINS 50 ML. STRAIN THE DECOCTION AND CONSUME IT. LEAVE THE RESIDUE AND ONCE DAILY IS ENOUGH  </a:t>
            </a:r>
          </a:p>
        </p:txBody>
      </p:sp>
      <p:pic>
        <p:nvPicPr>
          <p:cNvPr id="37890" name="Picture 2" descr="http://www.ajurveda.com.mk/images/products/yakrit-100x_thumb.jpg"/>
          <p:cNvPicPr>
            <a:picLocks noChangeAspect="1" noChangeArrowheads="1"/>
          </p:cNvPicPr>
          <p:nvPr/>
        </p:nvPicPr>
        <p:blipFill>
          <a:blip r:embed="rId3"/>
          <a:srcRect/>
          <a:stretch>
            <a:fillRect/>
          </a:stretch>
        </p:blipFill>
        <p:spPr bwMode="auto">
          <a:xfrm>
            <a:off x="6705600" y="762000"/>
            <a:ext cx="2133600" cy="425417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3176537-335913-9-backgrounds-of-green-grass-isolated-on-white-background-vector-illustration.jpg"/>
          <p:cNvPicPr>
            <a:picLocks noChangeAspect="1"/>
          </p:cNvPicPr>
          <p:nvPr/>
        </p:nvPicPr>
        <p:blipFill>
          <a:blip r:embed="rId2"/>
          <a:stretch>
            <a:fillRect/>
          </a:stretch>
        </p:blipFill>
        <p:spPr>
          <a:xfrm>
            <a:off x="0" y="6297352"/>
            <a:ext cx="9144000" cy="636848"/>
          </a:xfrm>
          <a:prstGeom prst="rect">
            <a:avLst/>
          </a:prstGeom>
        </p:spPr>
      </p:pic>
      <p:pic>
        <p:nvPicPr>
          <p:cNvPr id="7" name="Picture 6" descr="Planet Ayurveda_water-mark.jpg"/>
          <p:cNvPicPr>
            <a:picLocks noChangeAspect="1"/>
          </p:cNvPicPr>
          <p:nvPr/>
        </p:nvPicPr>
        <p:blipFill>
          <a:blip r:embed="rId3"/>
          <a:stretch>
            <a:fillRect/>
          </a:stretch>
        </p:blipFill>
        <p:spPr>
          <a:xfrm rot="19509730">
            <a:off x="328066" y="3289720"/>
            <a:ext cx="8010769" cy="727321"/>
          </a:xfrm>
          <a:prstGeom prst="rect">
            <a:avLst/>
          </a:prstGeom>
        </p:spPr>
      </p:pic>
      <p:pic>
        <p:nvPicPr>
          <p:cNvPr id="2" name="Picture 1" descr="slide-1-728.jpg"/>
          <p:cNvPicPr>
            <a:picLocks noChangeAspect="1"/>
          </p:cNvPicPr>
          <p:nvPr/>
        </p:nvPicPr>
        <p:blipFill>
          <a:blip r:embed="rId4" cstate="print"/>
          <a:stretch>
            <a:fillRect/>
          </a:stretch>
        </p:blipFill>
        <p:spPr>
          <a:xfrm>
            <a:off x="0" y="0"/>
            <a:ext cx="9144000" cy="1295400"/>
          </a:xfrm>
          <a:prstGeom prst="rect">
            <a:avLst/>
          </a:prstGeom>
        </p:spPr>
      </p:pic>
      <p:sp>
        <p:nvSpPr>
          <p:cNvPr id="3" name="TextBox 2"/>
          <p:cNvSpPr txBox="1"/>
          <p:nvPr/>
        </p:nvSpPr>
        <p:spPr>
          <a:xfrm>
            <a:off x="1295400" y="1447800"/>
            <a:ext cx="3886200" cy="646331"/>
          </a:xfrm>
          <a:prstGeom prst="rect">
            <a:avLst/>
          </a:prstGeom>
          <a:noFill/>
        </p:spPr>
        <p:txBody>
          <a:bodyPr wrap="square" rtlCol="0">
            <a:spAutoFit/>
          </a:bodyPr>
          <a:lstStyle/>
          <a:p>
            <a:r>
              <a:rPr lang="en-US" sz="3600" b="1" u="sng" dirty="0" smtClean="0">
                <a:solidFill>
                  <a:srgbClr val="7030A0"/>
                </a:solidFill>
                <a:latin typeface="+mj-lt"/>
              </a:rPr>
              <a:t>For Physical Health</a:t>
            </a:r>
            <a:endParaRPr lang="en-US" sz="3600" b="1" dirty="0" smtClean="0">
              <a:solidFill>
                <a:srgbClr val="7030A0"/>
              </a:solidFill>
              <a:latin typeface="+mj-lt"/>
            </a:endParaRPr>
          </a:p>
        </p:txBody>
      </p:sp>
      <p:sp>
        <p:nvSpPr>
          <p:cNvPr id="4" name="TextBox 3"/>
          <p:cNvSpPr txBox="1"/>
          <p:nvPr/>
        </p:nvSpPr>
        <p:spPr>
          <a:xfrm>
            <a:off x="228600" y="3048000"/>
            <a:ext cx="8686800" cy="3416320"/>
          </a:xfrm>
          <a:prstGeom prst="rect">
            <a:avLst/>
          </a:prstGeom>
          <a:noFill/>
        </p:spPr>
        <p:txBody>
          <a:bodyPr wrap="square" rtlCol="0">
            <a:spAutoFit/>
          </a:bodyPr>
          <a:lstStyle/>
          <a:p>
            <a:pPr algn="just">
              <a:buFont typeface="Arial" pitchFamily="34" charset="0"/>
              <a:buChar char="•"/>
            </a:pPr>
            <a:r>
              <a:rPr lang="en-US" sz="2400" dirty="0" smtClean="0"/>
              <a:t> </a:t>
            </a:r>
            <a:r>
              <a:rPr lang="en-US" sz="2400" b="1" dirty="0" smtClean="0"/>
              <a:t>Food  -  </a:t>
            </a:r>
            <a:r>
              <a:rPr lang="en-US" sz="2400" dirty="0" smtClean="0"/>
              <a:t>Don’t eat junk. </a:t>
            </a:r>
          </a:p>
          <a:p>
            <a:pPr algn="just">
              <a:buFont typeface="Arial" pitchFamily="34" charset="0"/>
              <a:buChar char="•"/>
            </a:pPr>
            <a:r>
              <a:rPr lang="en-US" sz="2400" dirty="0" smtClean="0"/>
              <a:t> </a:t>
            </a:r>
            <a:r>
              <a:rPr lang="en-US" sz="2400" b="1" dirty="0" smtClean="0"/>
              <a:t>Diet - </a:t>
            </a:r>
            <a:r>
              <a:rPr lang="en-US" sz="2400" dirty="0" smtClean="0"/>
              <a:t>Do you put Kerosene in your car ever ? The manufacturer of a car gives you a manual to put premium petrol in your car and you follow the instructions. </a:t>
            </a:r>
          </a:p>
          <a:p>
            <a:pPr algn="just">
              <a:buFont typeface="Arial" pitchFamily="34" charset="0"/>
              <a:buChar char="•"/>
            </a:pPr>
            <a:r>
              <a:rPr lang="en-US" sz="2400" dirty="0" smtClean="0"/>
              <a:t> Similarly God / Nature - who is the manufacturer of our body gave the manual- </a:t>
            </a:r>
            <a:r>
              <a:rPr lang="en-US" sz="2400" dirty="0" err="1" smtClean="0"/>
              <a:t>Ayurveda</a:t>
            </a:r>
            <a:r>
              <a:rPr lang="en-US" sz="2400" dirty="0" smtClean="0"/>
              <a:t> with instructions to lead life and use natural food like- Grains, Cereals, Nuts, Fruits, Vegetables, Seeds, Roots, Shoots, Spices and Herbs. Why we eat food from the shelf ? Why we buy Carbon dioxide ( from Soft drinks) to drink ? </a:t>
            </a:r>
          </a:p>
        </p:txBody>
      </p:sp>
      <p:sp>
        <p:nvSpPr>
          <p:cNvPr id="5" name="TextBox 4"/>
          <p:cNvSpPr txBox="1"/>
          <p:nvPr/>
        </p:nvSpPr>
        <p:spPr>
          <a:xfrm>
            <a:off x="1295400" y="2209800"/>
            <a:ext cx="3657600" cy="477054"/>
          </a:xfrm>
          <a:prstGeom prst="rect">
            <a:avLst/>
          </a:prstGeom>
          <a:noFill/>
        </p:spPr>
        <p:txBody>
          <a:bodyPr wrap="square" rtlCol="0">
            <a:spAutoFit/>
          </a:bodyPr>
          <a:lstStyle/>
          <a:p>
            <a:pPr algn="just"/>
            <a:r>
              <a:rPr lang="en-US" sz="2500" b="1" dirty="0" smtClean="0"/>
              <a:t>FOOD – SLEEP &amp; EXERCISE</a:t>
            </a:r>
          </a:p>
        </p:txBody>
      </p:sp>
      <p:pic>
        <p:nvPicPr>
          <p:cNvPr id="9218" name="Picture 2" descr="http://t2.gstatic.com/images?q=tbn:ANd9GcSAPngsoAGJv5FpSWn-Z3iuqY9JafJKePvFXfp15aHUsLm1jA1T"/>
          <p:cNvPicPr>
            <a:picLocks noChangeAspect="1" noChangeArrowheads="1"/>
          </p:cNvPicPr>
          <p:nvPr/>
        </p:nvPicPr>
        <p:blipFill>
          <a:blip r:embed="rId5"/>
          <a:srcRect/>
          <a:stretch>
            <a:fillRect/>
          </a:stretch>
        </p:blipFill>
        <p:spPr bwMode="auto">
          <a:xfrm>
            <a:off x="5765800" y="1295400"/>
            <a:ext cx="3378200" cy="22479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3176537-335913-9-backgrounds-of-green-grass-isolated-on-white-background-vector-illustration.jpg"/>
          <p:cNvPicPr>
            <a:picLocks noChangeAspect="1"/>
          </p:cNvPicPr>
          <p:nvPr/>
        </p:nvPicPr>
        <p:blipFill>
          <a:blip r:embed="rId2"/>
          <a:stretch>
            <a:fillRect/>
          </a:stretch>
        </p:blipFill>
        <p:spPr>
          <a:xfrm>
            <a:off x="0" y="6297352"/>
            <a:ext cx="9144000" cy="636848"/>
          </a:xfrm>
          <a:prstGeom prst="rect">
            <a:avLst/>
          </a:prstGeom>
        </p:spPr>
      </p:pic>
      <p:pic>
        <p:nvPicPr>
          <p:cNvPr id="7" name="Picture 6" descr="Planet Ayurveda_water-mark.jpg"/>
          <p:cNvPicPr>
            <a:picLocks noChangeAspect="1"/>
          </p:cNvPicPr>
          <p:nvPr/>
        </p:nvPicPr>
        <p:blipFill>
          <a:blip r:embed="rId3"/>
          <a:stretch>
            <a:fillRect/>
          </a:stretch>
        </p:blipFill>
        <p:spPr>
          <a:xfrm rot="19509730">
            <a:off x="328066" y="3289720"/>
            <a:ext cx="8010769" cy="727321"/>
          </a:xfrm>
          <a:prstGeom prst="rect">
            <a:avLst/>
          </a:prstGeom>
        </p:spPr>
      </p:pic>
      <p:pic>
        <p:nvPicPr>
          <p:cNvPr id="2" name="Picture 1" descr="slide-1-728.jpg"/>
          <p:cNvPicPr>
            <a:picLocks noChangeAspect="1"/>
          </p:cNvPicPr>
          <p:nvPr/>
        </p:nvPicPr>
        <p:blipFill>
          <a:blip r:embed="rId4" cstate="print"/>
          <a:stretch>
            <a:fillRect/>
          </a:stretch>
        </p:blipFill>
        <p:spPr>
          <a:xfrm>
            <a:off x="2362200" y="0"/>
            <a:ext cx="6781800" cy="1219200"/>
          </a:xfrm>
          <a:prstGeom prst="rect">
            <a:avLst/>
          </a:prstGeom>
        </p:spPr>
      </p:pic>
      <p:sp>
        <p:nvSpPr>
          <p:cNvPr id="3" name="TextBox 2"/>
          <p:cNvSpPr txBox="1"/>
          <p:nvPr/>
        </p:nvSpPr>
        <p:spPr>
          <a:xfrm>
            <a:off x="0" y="1219200"/>
            <a:ext cx="5638800" cy="1200329"/>
          </a:xfrm>
          <a:prstGeom prst="rect">
            <a:avLst/>
          </a:prstGeom>
          <a:noFill/>
        </p:spPr>
        <p:txBody>
          <a:bodyPr wrap="square" rtlCol="0">
            <a:spAutoFit/>
          </a:bodyPr>
          <a:lstStyle/>
          <a:p>
            <a:pPr algn="ctr"/>
            <a:r>
              <a:rPr lang="en-US" sz="3600" b="1" dirty="0" smtClean="0">
                <a:solidFill>
                  <a:srgbClr val="7030A0"/>
                </a:solidFill>
                <a:latin typeface="+mj-lt"/>
              </a:rPr>
              <a:t>Sleep- Important to Relieve Stress Damage</a:t>
            </a:r>
          </a:p>
        </p:txBody>
      </p:sp>
      <p:sp>
        <p:nvSpPr>
          <p:cNvPr id="4" name="TextBox 3"/>
          <p:cNvSpPr txBox="1"/>
          <p:nvPr/>
        </p:nvSpPr>
        <p:spPr>
          <a:xfrm>
            <a:off x="76200" y="2984480"/>
            <a:ext cx="8991600" cy="3416320"/>
          </a:xfrm>
          <a:prstGeom prst="rect">
            <a:avLst/>
          </a:prstGeom>
          <a:noFill/>
        </p:spPr>
        <p:txBody>
          <a:bodyPr wrap="square" rtlCol="0">
            <a:spAutoFit/>
          </a:bodyPr>
          <a:lstStyle/>
          <a:p>
            <a:pPr algn="just">
              <a:buFont typeface="Arial" pitchFamily="34" charset="0"/>
              <a:buChar char="•"/>
            </a:pPr>
            <a:r>
              <a:rPr lang="en-US" sz="2400" dirty="0" smtClean="0"/>
              <a:t> Body repairs the damage during sleep.</a:t>
            </a:r>
          </a:p>
          <a:p>
            <a:pPr algn="just">
              <a:buFont typeface="Arial" pitchFamily="34" charset="0"/>
              <a:buChar char="•"/>
            </a:pPr>
            <a:r>
              <a:rPr lang="en-US" sz="2400" dirty="0" smtClean="0"/>
              <a:t> Automatic system in the body – Retina sends signals to brain to shut down. Brain sends signals to organs to shut down, slow down. </a:t>
            </a:r>
          </a:p>
          <a:p>
            <a:pPr algn="just">
              <a:buFont typeface="Arial" pitchFamily="34" charset="0"/>
              <a:buChar char="•"/>
            </a:pPr>
            <a:r>
              <a:rPr lang="en-US" sz="2400" dirty="0" smtClean="0"/>
              <a:t> BP falls, Heart rate falls, Respiration falls, but you don’t want to sleep. You want to feed your senses- You are sending “FOOD” in your system late at night. The body wakes up.. Can’t digest it.. </a:t>
            </a:r>
          </a:p>
          <a:p>
            <a:pPr algn="just">
              <a:buFont typeface="Arial" pitchFamily="34" charset="0"/>
              <a:buChar char="•"/>
            </a:pPr>
            <a:r>
              <a:rPr lang="en-US" sz="2400" dirty="0" smtClean="0"/>
              <a:t> </a:t>
            </a:r>
            <a:r>
              <a:rPr lang="en-US" sz="2400" b="1" dirty="0" smtClean="0"/>
              <a:t>Melatonin</a:t>
            </a:r>
            <a:r>
              <a:rPr lang="en-US" sz="2400" dirty="0" smtClean="0"/>
              <a:t> – Anti-aging neurotransmitter secreted from the pineal gland in brain – responsible for dark cycle maintenance and prevention of cancer and other diseases – </a:t>
            </a:r>
            <a:r>
              <a:rPr lang="en-US" sz="2400" dirty="0" smtClean="0">
                <a:solidFill>
                  <a:srgbClr val="C00000"/>
                </a:solidFill>
              </a:rPr>
              <a:t>it comes out only when we sleep</a:t>
            </a:r>
            <a:r>
              <a:rPr lang="en-US" sz="2400" dirty="0" smtClean="0"/>
              <a:t>. </a:t>
            </a:r>
          </a:p>
        </p:txBody>
      </p:sp>
      <p:pic>
        <p:nvPicPr>
          <p:cNvPr id="8196" name="Picture 4" descr="http://t1.gstatic.com/images?q=tbn:ANd9GcRe9cWu1clziaCWRRmfSyuueqXQ_PnOiMUqYs8ohSiiwvj1hlDQ"/>
          <p:cNvPicPr>
            <a:picLocks noChangeAspect="1" noChangeArrowheads="1"/>
          </p:cNvPicPr>
          <p:nvPr/>
        </p:nvPicPr>
        <p:blipFill>
          <a:blip r:embed="rId5"/>
          <a:srcRect/>
          <a:stretch>
            <a:fillRect/>
          </a:stretch>
        </p:blipFill>
        <p:spPr bwMode="auto">
          <a:xfrm>
            <a:off x="0" y="0"/>
            <a:ext cx="2362200" cy="1219200"/>
          </a:xfrm>
          <a:prstGeom prst="rect">
            <a:avLst/>
          </a:prstGeom>
          <a:noFill/>
        </p:spPr>
      </p:pic>
      <p:pic>
        <p:nvPicPr>
          <p:cNvPr id="8198" name="Picture 6" descr="http://t3.gstatic.com/images?q=tbn:ANd9GcRuOaBFA5plWey89T7-zH4Y2OZqtqsPk1W15Zdd901DBAVI8uec"/>
          <p:cNvPicPr>
            <a:picLocks noChangeAspect="1" noChangeArrowheads="1"/>
          </p:cNvPicPr>
          <p:nvPr/>
        </p:nvPicPr>
        <p:blipFill>
          <a:blip r:embed="rId6"/>
          <a:srcRect/>
          <a:stretch>
            <a:fillRect/>
          </a:stretch>
        </p:blipFill>
        <p:spPr bwMode="auto">
          <a:xfrm>
            <a:off x="5638800" y="1219199"/>
            <a:ext cx="3505200" cy="221381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lanet Ayurveda_water-mark.jpg"/>
          <p:cNvPicPr>
            <a:picLocks noChangeAspect="1"/>
          </p:cNvPicPr>
          <p:nvPr/>
        </p:nvPicPr>
        <p:blipFill>
          <a:blip r:embed="rId2"/>
          <a:stretch>
            <a:fillRect/>
          </a:stretch>
        </p:blipFill>
        <p:spPr>
          <a:xfrm rot="19509730">
            <a:off x="328066" y="3289720"/>
            <a:ext cx="8010769" cy="727321"/>
          </a:xfrm>
          <a:prstGeom prst="rect">
            <a:avLst/>
          </a:prstGeom>
        </p:spPr>
      </p:pic>
      <p:pic>
        <p:nvPicPr>
          <p:cNvPr id="2" name="Picture 1" descr="slide-1-728.jpg"/>
          <p:cNvPicPr>
            <a:picLocks noChangeAspect="1"/>
          </p:cNvPicPr>
          <p:nvPr/>
        </p:nvPicPr>
        <p:blipFill>
          <a:blip r:embed="rId3" cstate="print"/>
          <a:stretch>
            <a:fillRect/>
          </a:stretch>
        </p:blipFill>
        <p:spPr>
          <a:xfrm>
            <a:off x="0" y="0"/>
            <a:ext cx="9144000" cy="1295400"/>
          </a:xfrm>
          <a:prstGeom prst="rect">
            <a:avLst/>
          </a:prstGeom>
        </p:spPr>
      </p:pic>
      <p:sp>
        <p:nvSpPr>
          <p:cNvPr id="3" name="TextBox 2"/>
          <p:cNvSpPr txBox="1"/>
          <p:nvPr/>
        </p:nvSpPr>
        <p:spPr>
          <a:xfrm>
            <a:off x="2057400" y="1295400"/>
            <a:ext cx="3657600" cy="646331"/>
          </a:xfrm>
          <a:prstGeom prst="rect">
            <a:avLst/>
          </a:prstGeom>
          <a:noFill/>
        </p:spPr>
        <p:txBody>
          <a:bodyPr wrap="square" rtlCol="0">
            <a:spAutoFit/>
          </a:bodyPr>
          <a:lstStyle/>
          <a:p>
            <a:pPr algn="ctr"/>
            <a:r>
              <a:rPr lang="en-US" sz="3600" b="1" dirty="0" smtClean="0">
                <a:solidFill>
                  <a:srgbClr val="7030A0"/>
                </a:solidFill>
                <a:latin typeface="+mj-lt"/>
              </a:rPr>
              <a:t>For Mental Health</a:t>
            </a:r>
          </a:p>
        </p:txBody>
      </p:sp>
      <p:sp>
        <p:nvSpPr>
          <p:cNvPr id="4" name="TextBox 3"/>
          <p:cNvSpPr txBox="1"/>
          <p:nvPr/>
        </p:nvSpPr>
        <p:spPr>
          <a:xfrm>
            <a:off x="0" y="1981200"/>
            <a:ext cx="6553200" cy="4154984"/>
          </a:xfrm>
          <a:prstGeom prst="rect">
            <a:avLst/>
          </a:prstGeom>
          <a:noFill/>
        </p:spPr>
        <p:txBody>
          <a:bodyPr wrap="square" rtlCol="0">
            <a:spAutoFit/>
          </a:bodyPr>
          <a:lstStyle/>
          <a:p>
            <a:pPr algn="ctr">
              <a:buFont typeface="Arial" pitchFamily="34" charset="0"/>
              <a:buChar char="•"/>
            </a:pPr>
            <a:r>
              <a:rPr lang="en-US" sz="2400" dirty="0" smtClean="0"/>
              <a:t> Balanced thoughts, Positive thinking.</a:t>
            </a:r>
          </a:p>
          <a:p>
            <a:pPr algn="ctr">
              <a:buFont typeface="Arial" pitchFamily="34" charset="0"/>
              <a:buChar char="•"/>
            </a:pPr>
            <a:r>
              <a:rPr lang="en-US" sz="2400" dirty="0" smtClean="0"/>
              <a:t> Get rid of Anger, Hatred, Jealousy, Greed, </a:t>
            </a:r>
            <a:r>
              <a:rPr lang="en-US" sz="2400" dirty="0" err="1" smtClean="0"/>
              <a:t>Hypocracy</a:t>
            </a:r>
            <a:r>
              <a:rPr lang="en-US" sz="2400" dirty="0" smtClean="0"/>
              <a:t>, Lies, Stealing, Violence. </a:t>
            </a:r>
          </a:p>
          <a:p>
            <a:endParaRPr lang="en-US" sz="2400" dirty="0" smtClean="0">
              <a:solidFill>
                <a:srgbClr val="C00000"/>
              </a:solidFill>
            </a:endParaRPr>
          </a:p>
          <a:p>
            <a:pPr algn="ctr"/>
            <a:r>
              <a:rPr lang="en-US" sz="2400" dirty="0" smtClean="0">
                <a:solidFill>
                  <a:srgbClr val="C00000"/>
                </a:solidFill>
              </a:rPr>
              <a:t>Liver generates all the chemicals needed to create these emotions. It has to work hard to eliminate them ! ! </a:t>
            </a:r>
          </a:p>
          <a:p>
            <a:endParaRPr lang="en-US" sz="2400" dirty="0" smtClean="0"/>
          </a:p>
          <a:p>
            <a:pPr algn="ctr">
              <a:buFont typeface="Arial" pitchFamily="34" charset="0"/>
              <a:buChar char="•"/>
            </a:pPr>
            <a:r>
              <a:rPr lang="en-US" sz="2400" dirty="0" smtClean="0"/>
              <a:t> All these can be corrected by – Good Books and company of Good People – i.e. </a:t>
            </a:r>
            <a:r>
              <a:rPr lang="en-US" sz="2400" dirty="0" err="1" smtClean="0"/>
              <a:t>Satsang</a:t>
            </a:r>
            <a:r>
              <a:rPr lang="en-US" sz="2400" dirty="0" smtClean="0"/>
              <a:t> (Company of Truthful people)</a:t>
            </a:r>
          </a:p>
        </p:txBody>
      </p:sp>
      <p:pic>
        <p:nvPicPr>
          <p:cNvPr id="7" name="Picture 6" descr="mental-health-head-220.jpg"/>
          <p:cNvPicPr>
            <a:picLocks noChangeAspect="1"/>
          </p:cNvPicPr>
          <p:nvPr/>
        </p:nvPicPr>
        <p:blipFill>
          <a:blip r:embed="rId4"/>
          <a:stretch>
            <a:fillRect/>
          </a:stretch>
        </p:blipFill>
        <p:spPr>
          <a:xfrm>
            <a:off x="6705600" y="1447800"/>
            <a:ext cx="2206879" cy="28789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descr="3176537-335913-9-backgrounds-of-green-grass-isolated-on-white-background-vector-illustration.jpg"/>
          <p:cNvPicPr>
            <a:picLocks noChangeAspect="1"/>
          </p:cNvPicPr>
          <p:nvPr/>
        </p:nvPicPr>
        <p:blipFill>
          <a:blip r:embed="rId5"/>
          <a:stretch>
            <a:fillRect/>
          </a:stretch>
        </p:blipFill>
        <p:spPr>
          <a:xfrm>
            <a:off x="0" y="6297352"/>
            <a:ext cx="9144000" cy="63684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3176537-335913-9-backgrounds-of-green-grass-isolated-on-white-background-vector-illustration.jpg"/>
          <p:cNvPicPr>
            <a:picLocks noChangeAspect="1"/>
          </p:cNvPicPr>
          <p:nvPr/>
        </p:nvPicPr>
        <p:blipFill>
          <a:blip r:embed="rId2"/>
          <a:stretch>
            <a:fillRect/>
          </a:stretch>
        </p:blipFill>
        <p:spPr>
          <a:xfrm>
            <a:off x="0" y="6297352"/>
            <a:ext cx="9144000" cy="636848"/>
          </a:xfrm>
          <a:prstGeom prst="rect">
            <a:avLst/>
          </a:prstGeom>
        </p:spPr>
      </p:pic>
      <p:pic>
        <p:nvPicPr>
          <p:cNvPr id="7" name="Picture 6" descr="Planet Ayurveda_water-mark.jpg"/>
          <p:cNvPicPr>
            <a:picLocks noChangeAspect="1"/>
          </p:cNvPicPr>
          <p:nvPr/>
        </p:nvPicPr>
        <p:blipFill>
          <a:blip r:embed="rId3"/>
          <a:stretch>
            <a:fillRect/>
          </a:stretch>
        </p:blipFill>
        <p:spPr>
          <a:xfrm rot="19509730">
            <a:off x="328066" y="3289720"/>
            <a:ext cx="8010769" cy="727321"/>
          </a:xfrm>
          <a:prstGeom prst="rect">
            <a:avLst/>
          </a:prstGeom>
        </p:spPr>
      </p:pic>
      <p:pic>
        <p:nvPicPr>
          <p:cNvPr id="2" name="Picture 1" descr="slide-1-728.jpg"/>
          <p:cNvPicPr>
            <a:picLocks noChangeAspect="1"/>
          </p:cNvPicPr>
          <p:nvPr/>
        </p:nvPicPr>
        <p:blipFill>
          <a:blip r:embed="rId4" cstate="print"/>
          <a:stretch>
            <a:fillRect/>
          </a:stretch>
        </p:blipFill>
        <p:spPr>
          <a:xfrm>
            <a:off x="0" y="0"/>
            <a:ext cx="9144000" cy="1066800"/>
          </a:xfrm>
          <a:prstGeom prst="rect">
            <a:avLst/>
          </a:prstGeom>
        </p:spPr>
      </p:pic>
      <p:sp>
        <p:nvSpPr>
          <p:cNvPr id="3" name="TextBox 2"/>
          <p:cNvSpPr txBox="1"/>
          <p:nvPr/>
        </p:nvSpPr>
        <p:spPr>
          <a:xfrm>
            <a:off x="381000" y="1066800"/>
            <a:ext cx="8534400" cy="646331"/>
          </a:xfrm>
          <a:prstGeom prst="rect">
            <a:avLst/>
          </a:prstGeom>
          <a:noFill/>
        </p:spPr>
        <p:txBody>
          <a:bodyPr wrap="square" rtlCol="0">
            <a:spAutoFit/>
          </a:bodyPr>
          <a:lstStyle/>
          <a:p>
            <a:r>
              <a:rPr lang="en-US" sz="3600" b="1" u="sng" dirty="0" smtClean="0">
                <a:solidFill>
                  <a:srgbClr val="7030A0"/>
                </a:solidFill>
                <a:latin typeface="+mj-lt"/>
              </a:rPr>
              <a:t>The Financial / Physical / Mental health </a:t>
            </a:r>
            <a:endParaRPr lang="en-US" sz="3600" b="1" dirty="0" smtClean="0">
              <a:solidFill>
                <a:srgbClr val="7030A0"/>
              </a:solidFill>
              <a:latin typeface="+mj-lt"/>
            </a:endParaRPr>
          </a:p>
        </p:txBody>
      </p:sp>
      <p:sp>
        <p:nvSpPr>
          <p:cNvPr id="4" name="TextBox 3"/>
          <p:cNvSpPr txBox="1"/>
          <p:nvPr/>
        </p:nvSpPr>
        <p:spPr>
          <a:xfrm>
            <a:off x="152400" y="2209800"/>
            <a:ext cx="6019800" cy="3785652"/>
          </a:xfrm>
          <a:prstGeom prst="rect">
            <a:avLst/>
          </a:prstGeom>
          <a:noFill/>
        </p:spPr>
        <p:txBody>
          <a:bodyPr wrap="square" rtlCol="0">
            <a:spAutoFit/>
          </a:bodyPr>
          <a:lstStyle/>
          <a:p>
            <a:pPr algn="just">
              <a:buFont typeface="Arial" pitchFamily="34" charset="0"/>
              <a:buChar char="•"/>
            </a:pPr>
            <a:r>
              <a:rPr lang="en-US" sz="2400" dirty="0" smtClean="0"/>
              <a:t> </a:t>
            </a:r>
            <a:r>
              <a:rPr lang="en-US" sz="2400" b="1" dirty="0" smtClean="0"/>
              <a:t>The Financial Health </a:t>
            </a:r>
            <a:r>
              <a:rPr lang="en-US" sz="2400" dirty="0" smtClean="0"/>
              <a:t>– Career, Money can be attained , status can be maintained if there is no physical ailment or mental stress. </a:t>
            </a:r>
          </a:p>
          <a:p>
            <a:pPr algn="just">
              <a:buFont typeface="Arial" pitchFamily="34" charset="0"/>
              <a:buChar char="•"/>
            </a:pPr>
            <a:r>
              <a:rPr lang="en-US" sz="2400" dirty="0" smtClean="0"/>
              <a:t> </a:t>
            </a:r>
            <a:r>
              <a:rPr lang="en-US" sz="2400" b="1" dirty="0" smtClean="0"/>
              <a:t>Physical Health </a:t>
            </a:r>
            <a:r>
              <a:rPr lang="en-US" sz="2400" dirty="0" smtClean="0"/>
              <a:t>- FOOD, SLEEP, EXERCISE- Necessary to keep good physical fitness &amp; make money.</a:t>
            </a:r>
          </a:p>
          <a:p>
            <a:pPr algn="just">
              <a:buFont typeface="Arial" pitchFamily="34" charset="0"/>
              <a:buChar char="•"/>
            </a:pPr>
            <a:r>
              <a:rPr lang="en-US" sz="2400" b="1" dirty="0" smtClean="0"/>
              <a:t>Mental Health- </a:t>
            </a:r>
            <a:r>
              <a:rPr lang="en-US" sz="2400" dirty="0" smtClean="0"/>
              <a:t>Good books, Good people – helps you to win jealousy, greed, anger and hatred- leads you to happiness, peace of mind and good financial health.</a:t>
            </a:r>
          </a:p>
        </p:txBody>
      </p:sp>
      <p:pic>
        <p:nvPicPr>
          <p:cNvPr id="6" name="Picture 5" descr="financial-health-day-300.jpg"/>
          <p:cNvPicPr>
            <a:picLocks noChangeAspect="1"/>
          </p:cNvPicPr>
          <p:nvPr/>
        </p:nvPicPr>
        <p:blipFill>
          <a:blip r:embed="rId5"/>
          <a:stretch>
            <a:fillRect/>
          </a:stretch>
        </p:blipFill>
        <p:spPr>
          <a:xfrm>
            <a:off x="6248400" y="2057400"/>
            <a:ext cx="2650434" cy="3657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28.jpg"/>
          <p:cNvPicPr>
            <a:picLocks noChangeAspect="1"/>
          </p:cNvPicPr>
          <p:nvPr/>
        </p:nvPicPr>
        <p:blipFill>
          <a:blip r:embed="rId2" cstate="print"/>
          <a:stretch>
            <a:fillRect/>
          </a:stretch>
        </p:blipFill>
        <p:spPr>
          <a:xfrm>
            <a:off x="0" y="0"/>
            <a:ext cx="9144000" cy="1371600"/>
          </a:xfrm>
          <a:prstGeom prst="rect">
            <a:avLst/>
          </a:prstGeom>
        </p:spPr>
      </p:pic>
      <p:sp>
        <p:nvSpPr>
          <p:cNvPr id="3" name="TextBox 2"/>
          <p:cNvSpPr txBox="1"/>
          <p:nvPr/>
        </p:nvSpPr>
        <p:spPr>
          <a:xfrm>
            <a:off x="1371600" y="1371600"/>
            <a:ext cx="6400800" cy="707886"/>
          </a:xfrm>
          <a:prstGeom prst="rect">
            <a:avLst/>
          </a:prstGeom>
          <a:noFill/>
        </p:spPr>
        <p:txBody>
          <a:bodyPr wrap="square" rtlCol="0">
            <a:spAutoFit/>
          </a:bodyPr>
          <a:lstStyle/>
          <a:p>
            <a:r>
              <a:rPr lang="en-US" sz="4000" b="1" u="sng" dirty="0" smtClean="0">
                <a:solidFill>
                  <a:srgbClr val="7030A0"/>
                </a:solidFill>
                <a:latin typeface="+mj-lt"/>
              </a:rPr>
              <a:t>What is Planet </a:t>
            </a:r>
            <a:r>
              <a:rPr lang="en-US" sz="4000" b="1" u="sng" dirty="0" err="1" smtClean="0">
                <a:solidFill>
                  <a:srgbClr val="7030A0"/>
                </a:solidFill>
                <a:latin typeface="+mj-lt"/>
              </a:rPr>
              <a:t>Ayurveda</a:t>
            </a:r>
            <a:r>
              <a:rPr lang="en-US" sz="4000" b="1" u="sng" dirty="0" smtClean="0">
                <a:solidFill>
                  <a:srgbClr val="7030A0"/>
                </a:solidFill>
                <a:latin typeface="+mj-lt"/>
              </a:rPr>
              <a:t>? </a:t>
            </a:r>
            <a:endParaRPr lang="en-US" sz="4000" b="1" u="sng" dirty="0">
              <a:solidFill>
                <a:srgbClr val="7030A0"/>
              </a:solidFill>
              <a:latin typeface="+mj-lt"/>
            </a:endParaRPr>
          </a:p>
        </p:txBody>
      </p:sp>
      <p:sp>
        <p:nvSpPr>
          <p:cNvPr id="4" name="TextBox 3"/>
          <p:cNvSpPr txBox="1"/>
          <p:nvPr/>
        </p:nvSpPr>
        <p:spPr>
          <a:xfrm>
            <a:off x="0" y="2133600"/>
            <a:ext cx="9144000" cy="4324261"/>
          </a:xfrm>
          <a:prstGeom prst="rect">
            <a:avLst/>
          </a:prstGeom>
          <a:noFill/>
        </p:spPr>
        <p:txBody>
          <a:bodyPr wrap="square" rtlCol="0">
            <a:spAutoFit/>
          </a:bodyPr>
          <a:lstStyle/>
          <a:p>
            <a:r>
              <a:rPr lang="en-US" sz="2500" dirty="0" smtClean="0"/>
              <a:t>Planet </a:t>
            </a:r>
            <a:r>
              <a:rPr lang="en-US" sz="2500" dirty="0" err="1" smtClean="0"/>
              <a:t>Ayurveda</a:t>
            </a:r>
            <a:r>
              <a:rPr lang="en-US" sz="2500" dirty="0" smtClean="0"/>
              <a:t> is a leading herbal GMP certified manufacturing, export company – owned by Dr. </a:t>
            </a:r>
            <a:r>
              <a:rPr lang="en-US" sz="2500" dirty="0" err="1" smtClean="0"/>
              <a:t>Vikram</a:t>
            </a:r>
            <a:r>
              <a:rPr lang="en-US" sz="2500" dirty="0" smtClean="0"/>
              <a:t> </a:t>
            </a:r>
            <a:r>
              <a:rPr lang="en-US" sz="2500" dirty="0" err="1" smtClean="0"/>
              <a:t>Chauhan</a:t>
            </a:r>
            <a:r>
              <a:rPr lang="en-US" sz="2500" dirty="0" smtClean="0"/>
              <a:t> from Chandigarh, India. </a:t>
            </a:r>
          </a:p>
          <a:p>
            <a:r>
              <a:rPr lang="en-US" sz="2500" dirty="0" smtClean="0"/>
              <a:t>It is an ISO 9001:2008  and sister concern of Krishna Herbal Company which is US-FDA registered company</a:t>
            </a:r>
          </a:p>
          <a:p>
            <a:endParaRPr lang="en-US" sz="2500" dirty="0" smtClean="0"/>
          </a:p>
          <a:p>
            <a:r>
              <a:rPr lang="en-US" sz="2500" dirty="0" smtClean="0"/>
              <a:t>Planet </a:t>
            </a:r>
            <a:r>
              <a:rPr lang="en-US" sz="2500" dirty="0" err="1" smtClean="0"/>
              <a:t>Ayurveda</a:t>
            </a:r>
            <a:r>
              <a:rPr lang="en-US" sz="2500" dirty="0" smtClean="0"/>
              <a:t> has distributors in various parts of the world and products range over 200 and millions of regular users of </a:t>
            </a:r>
            <a:r>
              <a:rPr lang="en-US" sz="2500" dirty="0" err="1" smtClean="0"/>
              <a:t>Ayurvedic</a:t>
            </a:r>
            <a:r>
              <a:rPr lang="en-US" sz="2500" dirty="0" smtClean="0"/>
              <a:t> products. </a:t>
            </a:r>
          </a:p>
          <a:p>
            <a:r>
              <a:rPr lang="en-US" sz="2500" dirty="0" smtClean="0"/>
              <a:t>Planet </a:t>
            </a:r>
            <a:r>
              <a:rPr lang="en-US" sz="2500" dirty="0" err="1" smtClean="0"/>
              <a:t>Ayurveda</a:t>
            </a:r>
            <a:r>
              <a:rPr lang="en-US" sz="2500" dirty="0" smtClean="0"/>
              <a:t> is an </a:t>
            </a:r>
            <a:r>
              <a:rPr lang="en-US" sz="2500" dirty="0" err="1" smtClean="0"/>
              <a:t>Ayurvedic</a:t>
            </a:r>
            <a:r>
              <a:rPr lang="en-US" sz="2500" dirty="0" smtClean="0"/>
              <a:t> treatment center in Chandigarh India and has branches in many parts of the world. </a:t>
            </a:r>
            <a:endParaRPr lang="en-US" sz="2800" dirty="0"/>
          </a:p>
        </p:txBody>
      </p:sp>
      <p:pic>
        <p:nvPicPr>
          <p:cNvPr id="12" name="Picture 11" descr="3176537-335913-9-backgrounds-of-green-grass-isolated-on-white-background-vector-illustration.jpg"/>
          <p:cNvPicPr>
            <a:picLocks noChangeAspect="1"/>
          </p:cNvPicPr>
          <p:nvPr/>
        </p:nvPicPr>
        <p:blipFill>
          <a:blip r:embed="rId3"/>
          <a:stretch>
            <a:fillRect/>
          </a:stretch>
        </p:blipFill>
        <p:spPr>
          <a:xfrm>
            <a:off x="0" y="6297352"/>
            <a:ext cx="9144000" cy="63684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3176537-335913-9-backgrounds-of-green-grass-isolated-on-white-background-vector-illustration.jpg"/>
          <p:cNvPicPr>
            <a:picLocks noChangeAspect="1"/>
          </p:cNvPicPr>
          <p:nvPr/>
        </p:nvPicPr>
        <p:blipFill>
          <a:blip r:embed="rId2"/>
          <a:stretch>
            <a:fillRect/>
          </a:stretch>
        </p:blipFill>
        <p:spPr>
          <a:xfrm>
            <a:off x="0" y="6297352"/>
            <a:ext cx="9144000" cy="636848"/>
          </a:xfrm>
          <a:prstGeom prst="rect">
            <a:avLst/>
          </a:prstGeom>
        </p:spPr>
      </p:pic>
      <p:pic>
        <p:nvPicPr>
          <p:cNvPr id="7" name="Picture 6" descr="Planet Ayurveda_water-mark.jpg"/>
          <p:cNvPicPr>
            <a:picLocks noChangeAspect="1"/>
          </p:cNvPicPr>
          <p:nvPr/>
        </p:nvPicPr>
        <p:blipFill>
          <a:blip r:embed="rId3"/>
          <a:stretch>
            <a:fillRect/>
          </a:stretch>
        </p:blipFill>
        <p:spPr>
          <a:xfrm rot="19509730">
            <a:off x="328066" y="3289720"/>
            <a:ext cx="8010769" cy="727321"/>
          </a:xfrm>
          <a:prstGeom prst="rect">
            <a:avLst/>
          </a:prstGeom>
        </p:spPr>
      </p:pic>
      <p:sp>
        <p:nvSpPr>
          <p:cNvPr id="3" name="TextBox 2"/>
          <p:cNvSpPr txBox="1"/>
          <p:nvPr/>
        </p:nvSpPr>
        <p:spPr>
          <a:xfrm>
            <a:off x="0" y="0"/>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3600" b="1" dirty="0" smtClean="0">
                <a:solidFill>
                  <a:srgbClr val="7030A0"/>
                </a:solidFill>
                <a:latin typeface="+mj-lt"/>
              </a:rPr>
              <a:t>  DIET IN LIVER DISEASES – LIVER FAILURE  </a:t>
            </a:r>
          </a:p>
        </p:txBody>
      </p:sp>
      <p:sp>
        <p:nvSpPr>
          <p:cNvPr id="4" name="TextBox 3"/>
          <p:cNvSpPr txBox="1"/>
          <p:nvPr/>
        </p:nvSpPr>
        <p:spPr>
          <a:xfrm>
            <a:off x="0" y="685800"/>
            <a:ext cx="5410200" cy="6001643"/>
          </a:xfrm>
          <a:prstGeom prst="rect">
            <a:avLst/>
          </a:prstGeom>
          <a:noFill/>
        </p:spPr>
        <p:txBody>
          <a:bodyPr wrap="square" rtlCol="0">
            <a:spAutoFit/>
          </a:bodyPr>
          <a:lstStyle/>
          <a:p>
            <a:pPr algn="just"/>
            <a:r>
              <a:rPr lang="en-US" sz="2400" b="1" dirty="0" smtClean="0"/>
              <a:t>ADVISED</a:t>
            </a:r>
            <a:r>
              <a:rPr lang="en-US" sz="2400" dirty="0" smtClean="0"/>
              <a:t>  </a:t>
            </a:r>
          </a:p>
          <a:p>
            <a:pPr algn="just">
              <a:buFont typeface="Arial" pitchFamily="34" charset="0"/>
              <a:buChar char="•"/>
            </a:pPr>
            <a:r>
              <a:rPr lang="en-US" sz="2400" dirty="0" smtClean="0"/>
              <a:t>Coconut Water</a:t>
            </a:r>
          </a:p>
          <a:p>
            <a:pPr algn="just">
              <a:buFont typeface="Arial" pitchFamily="34" charset="0"/>
              <a:buChar char="•"/>
            </a:pPr>
            <a:r>
              <a:rPr lang="en-US" sz="2400" dirty="0" smtClean="0"/>
              <a:t> Radishes </a:t>
            </a:r>
          </a:p>
          <a:p>
            <a:pPr algn="just">
              <a:buFont typeface="Arial" pitchFamily="34" charset="0"/>
              <a:buChar char="•"/>
            </a:pPr>
            <a:r>
              <a:rPr lang="en-US" sz="2400" dirty="0" smtClean="0"/>
              <a:t> Fresh vegetable soups, salads, juices</a:t>
            </a:r>
          </a:p>
          <a:p>
            <a:pPr algn="just">
              <a:buFont typeface="Arial" pitchFamily="34" charset="0"/>
              <a:buChar char="•"/>
            </a:pPr>
            <a:r>
              <a:rPr lang="en-US" sz="2400" dirty="0" smtClean="0"/>
              <a:t> Sugarcane juice </a:t>
            </a:r>
          </a:p>
          <a:p>
            <a:pPr algn="just">
              <a:buFont typeface="Arial" pitchFamily="34" charset="0"/>
              <a:buChar char="•"/>
            </a:pPr>
            <a:endParaRPr lang="en-US" sz="2400" dirty="0" smtClean="0"/>
          </a:p>
          <a:p>
            <a:pPr algn="just"/>
            <a:r>
              <a:rPr lang="en-US" sz="2400" b="1" dirty="0" smtClean="0"/>
              <a:t>AVOID </a:t>
            </a:r>
          </a:p>
          <a:p>
            <a:pPr algn="just">
              <a:buFont typeface="Arial" pitchFamily="34" charset="0"/>
              <a:buChar char="•"/>
            </a:pPr>
            <a:r>
              <a:rPr lang="en-US" sz="2400" dirty="0" smtClean="0"/>
              <a:t> Alcohol </a:t>
            </a:r>
          </a:p>
          <a:p>
            <a:pPr algn="just">
              <a:buFont typeface="Arial" pitchFamily="34" charset="0"/>
              <a:buChar char="•"/>
            </a:pPr>
            <a:r>
              <a:rPr lang="en-US" sz="2400" dirty="0" smtClean="0"/>
              <a:t> Smoking </a:t>
            </a:r>
          </a:p>
          <a:p>
            <a:pPr algn="just">
              <a:buFont typeface="Arial" pitchFamily="34" charset="0"/>
              <a:buChar char="•"/>
            </a:pPr>
            <a:r>
              <a:rPr lang="en-US" sz="2400" dirty="0" smtClean="0"/>
              <a:t> Non-</a:t>
            </a:r>
            <a:r>
              <a:rPr lang="en-US" sz="2400" dirty="0" err="1" smtClean="0"/>
              <a:t>Veg</a:t>
            </a:r>
            <a:r>
              <a:rPr lang="en-US" sz="2400" dirty="0" smtClean="0"/>
              <a:t>, Packaged food </a:t>
            </a:r>
          </a:p>
          <a:p>
            <a:pPr algn="just">
              <a:buFont typeface="Arial" pitchFamily="34" charset="0"/>
              <a:buChar char="•"/>
            </a:pPr>
            <a:r>
              <a:rPr lang="en-US" sz="2400" dirty="0" smtClean="0"/>
              <a:t> Frozen food, Artificial food </a:t>
            </a:r>
          </a:p>
          <a:p>
            <a:pPr algn="just">
              <a:buFont typeface="Arial" pitchFamily="34" charset="0"/>
              <a:buChar char="•"/>
            </a:pPr>
            <a:r>
              <a:rPr lang="en-US" sz="2400" dirty="0" smtClean="0"/>
              <a:t> Junk Food, High protein diet</a:t>
            </a:r>
          </a:p>
          <a:p>
            <a:pPr algn="just">
              <a:buFont typeface="Arial" pitchFamily="34" charset="0"/>
              <a:buChar char="•"/>
            </a:pPr>
            <a:r>
              <a:rPr lang="en-US" sz="2400" dirty="0" smtClean="0"/>
              <a:t> Soft Drinks </a:t>
            </a:r>
          </a:p>
          <a:p>
            <a:pPr algn="just">
              <a:buFont typeface="Arial" pitchFamily="34" charset="0"/>
              <a:buChar char="•"/>
            </a:pPr>
            <a:r>
              <a:rPr lang="en-US" sz="2400" dirty="0" smtClean="0"/>
              <a:t> Pain Killers </a:t>
            </a:r>
          </a:p>
          <a:p>
            <a:pPr algn="just">
              <a:buFont typeface="Arial" pitchFamily="34" charset="0"/>
              <a:buChar char="•"/>
            </a:pPr>
            <a:r>
              <a:rPr lang="en-US" sz="2400" dirty="0" smtClean="0"/>
              <a:t> Citrus fruits and Yogurt and heavy,  </a:t>
            </a:r>
          </a:p>
          <a:p>
            <a:pPr algn="just"/>
            <a:r>
              <a:rPr lang="en-US" sz="2400" dirty="0" smtClean="0"/>
              <a:t>   greasy, cheesy diet </a:t>
            </a:r>
          </a:p>
        </p:txBody>
      </p:sp>
      <p:pic>
        <p:nvPicPr>
          <p:cNvPr id="41986" name="Picture 2" descr="http://sp.life123.com/bm.pix/cirrhosis2.s600x600.jpg"/>
          <p:cNvPicPr>
            <a:picLocks noChangeAspect="1" noChangeArrowheads="1"/>
          </p:cNvPicPr>
          <p:nvPr/>
        </p:nvPicPr>
        <p:blipFill>
          <a:blip r:embed="rId4"/>
          <a:srcRect/>
          <a:stretch>
            <a:fillRect/>
          </a:stretch>
        </p:blipFill>
        <p:spPr bwMode="auto">
          <a:xfrm>
            <a:off x="5181600" y="609600"/>
            <a:ext cx="3962400" cy="2333626"/>
          </a:xfrm>
          <a:prstGeom prst="rect">
            <a:avLst/>
          </a:prstGeom>
          <a:noFill/>
        </p:spPr>
      </p:pic>
      <p:pic>
        <p:nvPicPr>
          <p:cNvPr id="41988" name="Picture 4" descr="http://healthnbeauty.myworldmysite.com/sites/healthnbeauty.myworldmysite.com/files/Coconut%20Water.jpg"/>
          <p:cNvPicPr>
            <a:picLocks noChangeAspect="1" noChangeArrowheads="1"/>
          </p:cNvPicPr>
          <p:nvPr/>
        </p:nvPicPr>
        <p:blipFill>
          <a:blip r:embed="rId5"/>
          <a:srcRect/>
          <a:stretch>
            <a:fillRect/>
          </a:stretch>
        </p:blipFill>
        <p:spPr bwMode="auto">
          <a:xfrm>
            <a:off x="5410200" y="3048000"/>
            <a:ext cx="3114675" cy="336644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76537-335913-9-backgrounds-of-green-grass-isolated-on-white-background-vector-illustration.jpg"/>
          <p:cNvPicPr>
            <a:picLocks noChangeAspect="1"/>
          </p:cNvPicPr>
          <p:nvPr/>
        </p:nvPicPr>
        <p:blipFill>
          <a:blip r:embed="rId2"/>
          <a:stretch>
            <a:fillRect/>
          </a:stretch>
        </p:blipFill>
        <p:spPr>
          <a:xfrm>
            <a:off x="0" y="6297352"/>
            <a:ext cx="9144000" cy="636848"/>
          </a:xfrm>
          <a:prstGeom prst="rect">
            <a:avLst/>
          </a:prstGeom>
        </p:spPr>
      </p:pic>
      <p:sp>
        <p:nvSpPr>
          <p:cNvPr id="5" name="TextBox 4"/>
          <p:cNvSpPr txBox="1"/>
          <p:nvPr/>
        </p:nvSpPr>
        <p:spPr>
          <a:xfrm>
            <a:off x="0" y="0"/>
            <a:ext cx="9144000" cy="175432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3600" b="1" dirty="0" smtClean="0">
                <a:solidFill>
                  <a:srgbClr val="002060"/>
                </a:solidFill>
                <a:latin typeface="+mj-lt"/>
                <a:ea typeface="Adobe Heiti Std R" pitchFamily="34" charset="-128"/>
              </a:rPr>
              <a:t>YAKRIT PLIHANTAK  - THE BEST HERBAL COMBINATION FORMULATED  BY Dr. VIKRAM </a:t>
            </a:r>
            <a:r>
              <a:rPr lang="en-US" sz="3600" b="1" dirty="0" err="1" smtClean="0">
                <a:solidFill>
                  <a:srgbClr val="002060"/>
                </a:solidFill>
                <a:latin typeface="+mj-lt"/>
                <a:ea typeface="Adobe Heiti Std R" pitchFamily="34" charset="-128"/>
              </a:rPr>
              <a:t>Chauhan</a:t>
            </a:r>
            <a:r>
              <a:rPr lang="en-US" sz="3600" b="1" dirty="0" smtClean="0">
                <a:solidFill>
                  <a:srgbClr val="002060"/>
                </a:solidFill>
                <a:latin typeface="+mj-lt"/>
                <a:ea typeface="Adobe Heiti Std R" pitchFamily="34" charset="-128"/>
              </a:rPr>
              <a:t> – MD ( AYURVEDA) </a:t>
            </a:r>
            <a:endParaRPr lang="en-US" sz="2400" b="1" dirty="0" smtClean="0">
              <a:solidFill>
                <a:srgbClr val="002060"/>
              </a:solidFill>
              <a:latin typeface="+mj-lt"/>
            </a:endParaRPr>
          </a:p>
        </p:txBody>
      </p:sp>
      <p:pic>
        <p:nvPicPr>
          <p:cNvPr id="9" name="Picture 3"/>
          <p:cNvPicPr>
            <a:picLocks noChangeAspect="1" noChangeArrowheads="1"/>
          </p:cNvPicPr>
          <p:nvPr/>
        </p:nvPicPr>
        <p:blipFill>
          <a:blip r:embed="rId3" cstate="print"/>
          <a:srcRect/>
          <a:stretch>
            <a:fillRect/>
          </a:stretch>
        </p:blipFill>
        <p:spPr bwMode="auto">
          <a:xfrm>
            <a:off x="7620000" y="1905000"/>
            <a:ext cx="1237129" cy="914400"/>
          </a:xfrm>
          <a:prstGeom prst="rect">
            <a:avLst/>
          </a:prstGeom>
          <a:noFill/>
          <a:ln w="9525">
            <a:noFill/>
            <a:miter lim="800000"/>
            <a:headEnd/>
            <a:tailEnd/>
          </a:ln>
          <a:effectLst/>
        </p:spPr>
      </p:pic>
      <p:sp>
        <p:nvSpPr>
          <p:cNvPr id="5122" name="AutoShape 2" descr="data:image/jpeg;base64,/9j/4AAQSkZJRgABAQAAAQABAAD/2wCEAAkGBhQSEBUUExAWFBUUGBQYGRQTFBYWFxcYGRcYFBkYFxYaHCYkGBwkHBUXHzMgLycpLS0sFh4xNTAqNSYrLCkBCQoKDgwOGg8PGjUkHyUtLywvKSwwLCwpLDIsLCwuNCwtLCksKiw0LDI0KSksKS4vLSwsKSw0NCksLTUqKSwpKf/AABEIAHMAXAMBIgACEQEDEQH/xAAbAAACAgMBAAAAAAAAAAAAAAAABgMFAgQHAf/EAD4QAAEDAgQEAwQGCAcBAAAAAAEAAhEDBAUSITEGE0FRImGBcXKRsSMzUlTB0RQyQ4KTodLhJEJikqLD8Af/xAAYAQADAQEAAAAAAAAAAAAAAAAAAgMBBP/EACQRAAICAQIFBQAAAAAAAAAAAAABAhEhAxIxQVGh0SIyUmHh/9oADAMBAAIRAxEAPwDuKEIQAJexPiIteWNgGSNdzG8BMK59xHbzVJDg14e7KTtr+aSbpAWZxWo7d5+Kjfdu+0fiUu0LK7AAdcN23DZJOu+mn9lJWwV5A+ndma4uBjqWhpny3+KVWK5PoMjLh32j06lTsxB4/wA59Uu0sCfGt1UmAPZtJ316/FT2uEVGuBNw57erXNOsCBrOmuqqiDm+g24PiZql7TEsjbsZj5KzS/w4AK1XvFM+niATAtZeDtAhCFgwIQhAHiQcYuH/AKS9rrV8Akio8eEzsWlPdxXDGlx2CpKlxzD4jp9noPzSTV4AWm3dTowfzKy5lc7Mn90pnplo2A+CnbWSqH2DkKgqXQ/Z/wDFZ/p9wN6JM/6Sm1tUd16ag7qqjRNlfw5bVg97qtMMBDQIMkxJ26bq+WhTuMp8uq3gtY0arB6hCFgwIQhAC9xrivIotIpueXPAysLQdid3EDolFvEVwf1bI/v12D5Apn/+g2fNtmtG+cEHzAKUbKvW5APJBeDlgkiQAZPlspOXqoMmyMdvellS9bo/hSWTcbv/ALpbj23NQ/8AWoBidWNLN8+bgPjpspamJ1Wvj9FLmnKGkGJcWy4ewbeioqEdmwzGL77tbfx6n9ClGM333e2/jVP6FCzEaxEizO50NQAwOpEKe0rVajsr6fKG+YOa6YjwQd5k6+SoqIy3cma2KcV3dCk+o6zouaxuYhld+b2AcvdPHD9/z7ShWy5ebRpVMpMludgdE9YmEvimeaNOhk9IBgeqabL6tnut+QWN2No3mydCEJS4IQhAC3x48ttcwjQ6kmABlMmfJKFjitRzZbSFQCBmY9pGwPfsQfVO/GNvzLYsmM5yz2kEfiuY4xgBt2Va1J+WAS0CQARysheS6MoyOn3/ACXPqQuV20Vgk1TZZMxRj3kCg0vBEiWzOsaE67Lca49bIz1/V/NJXC2DVK1XnMLYZUBD3zJytLYA94lWTsKuhVDHXJyudTc9rHv0ytOYNcNWgxt56qWYx3Sm+3gHCL4SGajdB0xbNOUw6S3SBrrPQLeoVHENcy3aQQCHAtiOhBSvY8PlvIJrMcZuQJc8zzJyQepaNDKsLfhd1Km0MuGgsbR0MkF7Gva4xmEZswgeS6Yabave+3gm4R+XYZKNWqT4mNA0nxyR6BNNl9Wz3W/ILn/BeU0s4d4nMpBzY1aWjJBMyTp5DRP9l9Wz3W/IKu3auNk0qk0ToQhYOCEIQBUcTkChJ2Dm/OFzGjePu7W/byi4zUY1j3AZjkEsH2RPXuV0jjUf4KqYnLDoG5ykOgeei5ucFq07t1zTcHUKkPLQJ1LYLpn7IhQ1G0zeRocGY9Rt6FSm9xDqZJhwExoIJ7g6R5KO9xJ9wyoDTdS50gOLXeEdzsdVc4PwWykKdWq8vNPmOLSJacxzD0Hb4yrCxsgKGeoMxquL3SwPGp8PsgAKGpptpXyz+gnTtC/TwemwmrTrhrQ5rhTyu0mny3e05iXequ7fCaQZSDKsNDWMLW05L3MPMzanSSdVdWVNhblDW6bS2J7GD/7RYYNdMaxznFrMri3xEACD0nuu6MknjgxZas3zNXhTlsdWYwu8Lg2HaGQMx09V0Cy+rZ7rfkEgYBhwp3dycxcS4nUzo6Hf29F0Cy+rZ7rfkFrEi23bJkIQsKAhCEAVfEjJtyOhcydY0zCRKR8NqtJLaVYAA60qg8Q6EN8k98QYe2vbVabgcrmmYJBHWQRsR3XN63Dl5Tc006tK5awhzRcNy1AQZA5jdwkcIydsG6GIsyggjwn1A0iFM1zck6ZYHs7Qly5xm9DYdh7muBBz0yKgHotQY9c6ZqT/ADm2dp8Dqs9uETckMbLBzKzS0ksJJIg6SDuey0rfCnMu6rf2VT6RuYAgOO7dd9VrWeO3E60qjx2FEt/mVaU7u6fli2iNQahAQoJx21gm5oMLqxUqO1JrPB2gCARHoAE72R+jZ7rfkEmDAajzNWoGgkkspCJJ38SdLOkG02NAgNa0R2gAJ0mlTHg7ZMhCFpUEIQgAVZc4TrLP9p/AqzWJcgChdbuG7SPT8QsdfNXuvdeZfNbYtFK2fNTU6Ljs0+ohWuU916Ae62xdprW9hBl2vkFurEFZJR0qBCEINBCEIACsUIQBiSvCUIQYAKyCEIAyXqEINBCE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0" y="1752600"/>
            <a:ext cx="7720479" cy="1631216"/>
          </a:xfrm>
          <a:prstGeom prst="rect">
            <a:avLst/>
          </a:prstGeom>
          <a:noFill/>
        </p:spPr>
        <p:txBody>
          <a:bodyPr wrap="square" rtlCol="0">
            <a:spAutoFit/>
          </a:bodyPr>
          <a:lstStyle/>
          <a:p>
            <a:pPr algn="ctr"/>
            <a:r>
              <a:rPr lang="en-US" sz="2800" b="1" dirty="0" smtClean="0">
                <a:solidFill>
                  <a:srgbClr val="C00000"/>
                </a:solidFill>
              </a:rPr>
              <a:t>YAKRIT PLIHANTAK CHURNA </a:t>
            </a:r>
            <a:r>
              <a:rPr lang="en-US" sz="2800" b="1" dirty="0" smtClean="0"/>
              <a:t>– </a:t>
            </a:r>
            <a:r>
              <a:rPr lang="en-US" b="1" dirty="0" smtClean="0"/>
              <a:t>THE BEST HERBAL COMBINATION  FOR SKIN, CONSTIPATION,  GAS, FLATULANCE, ACIDITY, ABDOMINAL DISCOMFORT, FATTY LIVER, LIVER FAILURE, JAUNDICE, WEAKNESS, OVER WEIGHT PEOPLE  </a:t>
            </a:r>
          </a:p>
          <a:p>
            <a:endParaRPr lang="en-US" dirty="0"/>
          </a:p>
        </p:txBody>
      </p:sp>
      <p:pic>
        <p:nvPicPr>
          <p:cNvPr id="15" name="Picture 2" descr="http://www.ajurveda.com.mk/images/products/yakrit-100x_thumb.jpg"/>
          <p:cNvPicPr>
            <a:picLocks noChangeAspect="1" noChangeArrowheads="1"/>
          </p:cNvPicPr>
          <p:nvPr/>
        </p:nvPicPr>
        <p:blipFill>
          <a:blip r:embed="rId4"/>
          <a:srcRect/>
          <a:stretch>
            <a:fillRect/>
          </a:stretch>
        </p:blipFill>
        <p:spPr bwMode="auto">
          <a:xfrm>
            <a:off x="5257800" y="2743200"/>
            <a:ext cx="1850892" cy="3492179"/>
          </a:xfrm>
          <a:prstGeom prst="rect">
            <a:avLst/>
          </a:prstGeom>
          <a:noFill/>
        </p:spPr>
      </p:pic>
      <p:pic>
        <p:nvPicPr>
          <p:cNvPr id="16" name="Picture 15" descr="dr-vikram.jpg"/>
          <p:cNvPicPr>
            <a:picLocks noChangeAspect="1"/>
          </p:cNvPicPr>
          <p:nvPr/>
        </p:nvPicPr>
        <p:blipFill>
          <a:blip r:embed="rId5"/>
          <a:stretch>
            <a:fillRect/>
          </a:stretch>
        </p:blipFill>
        <p:spPr>
          <a:xfrm>
            <a:off x="1295400" y="3352800"/>
            <a:ext cx="3276600" cy="2206194"/>
          </a:xfrm>
          <a:prstGeom prst="rect">
            <a:avLst/>
          </a:prstGeom>
        </p:spPr>
      </p:pic>
      <p:pic>
        <p:nvPicPr>
          <p:cNvPr id="17" name="Picture 16" descr="leaf-capsules.jpg"/>
          <p:cNvPicPr>
            <a:picLocks noChangeAspect="1"/>
          </p:cNvPicPr>
          <p:nvPr/>
        </p:nvPicPr>
        <p:blipFill>
          <a:blip r:embed="rId6" cstate="print"/>
          <a:stretch>
            <a:fillRect/>
          </a:stretch>
        </p:blipFill>
        <p:spPr>
          <a:xfrm>
            <a:off x="7010400" y="5410200"/>
            <a:ext cx="1079759" cy="922818"/>
          </a:xfrm>
          <a:prstGeom prst="rect">
            <a:avLst/>
          </a:prstGeom>
        </p:spPr>
      </p:pic>
      <p:sp>
        <p:nvSpPr>
          <p:cNvPr id="18" name="Rectangle 17"/>
          <p:cNvSpPr/>
          <p:nvPr/>
        </p:nvSpPr>
        <p:spPr>
          <a:xfrm>
            <a:off x="-1371599" y="5934670"/>
            <a:ext cx="8915400"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Dr. </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Vikram</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Chauhan</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 MD (</a:t>
            </a:r>
            <a:r>
              <a:rPr lang="en-US" sz="2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Ayurveda</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76537-335913-9-backgrounds-of-green-grass-isolated-on-white-background-vector-illustration.jpg"/>
          <p:cNvPicPr>
            <a:picLocks noChangeAspect="1"/>
          </p:cNvPicPr>
          <p:nvPr/>
        </p:nvPicPr>
        <p:blipFill>
          <a:blip r:embed="rId2"/>
          <a:stretch>
            <a:fillRect/>
          </a:stretch>
        </p:blipFill>
        <p:spPr>
          <a:xfrm>
            <a:off x="0" y="6297352"/>
            <a:ext cx="9144000" cy="636848"/>
          </a:xfrm>
          <a:prstGeom prst="rect">
            <a:avLst/>
          </a:prstGeom>
        </p:spPr>
      </p:pic>
      <p:pic>
        <p:nvPicPr>
          <p:cNvPr id="3" name="Picture 2" descr="Planet Ayurveda_water-mark.jpg"/>
          <p:cNvPicPr>
            <a:picLocks noChangeAspect="1"/>
          </p:cNvPicPr>
          <p:nvPr/>
        </p:nvPicPr>
        <p:blipFill>
          <a:blip r:embed="rId3"/>
          <a:stretch>
            <a:fillRect/>
          </a:stretch>
        </p:blipFill>
        <p:spPr>
          <a:xfrm rot="19509730">
            <a:off x="328066" y="3289720"/>
            <a:ext cx="8010769" cy="727321"/>
          </a:xfrm>
          <a:prstGeom prst="rect">
            <a:avLst/>
          </a:prstGeom>
        </p:spPr>
      </p:pic>
      <p:pic>
        <p:nvPicPr>
          <p:cNvPr id="4" name="Picture 3" descr="slide-1-728.jpg"/>
          <p:cNvPicPr>
            <a:picLocks noChangeAspect="1"/>
          </p:cNvPicPr>
          <p:nvPr/>
        </p:nvPicPr>
        <p:blipFill>
          <a:blip r:embed="rId4" cstate="print"/>
          <a:stretch>
            <a:fillRect/>
          </a:stretch>
        </p:blipFill>
        <p:spPr>
          <a:xfrm>
            <a:off x="0" y="0"/>
            <a:ext cx="9144000" cy="1447800"/>
          </a:xfrm>
          <a:prstGeom prst="rect">
            <a:avLst/>
          </a:prstGeom>
        </p:spPr>
      </p:pic>
      <p:sp>
        <p:nvSpPr>
          <p:cNvPr id="5" name="TextBox 4"/>
          <p:cNvSpPr txBox="1"/>
          <p:nvPr/>
        </p:nvSpPr>
        <p:spPr>
          <a:xfrm>
            <a:off x="228600" y="2615148"/>
            <a:ext cx="6629400" cy="3046988"/>
          </a:xfrm>
          <a:prstGeom prst="rect">
            <a:avLst/>
          </a:prstGeom>
          <a:noFill/>
        </p:spPr>
        <p:txBody>
          <a:bodyPr wrap="square" rtlCol="0">
            <a:spAutoFit/>
          </a:bodyPr>
          <a:lstStyle/>
          <a:p>
            <a:pPr>
              <a:buFont typeface="Wingdings" pitchFamily="2" charset="2"/>
              <a:buChar char="ü"/>
            </a:pPr>
            <a:r>
              <a:rPr lang="en-US" sz="2400" b="1" dirty="0" smtClean="0"/>
              <a:t> </a:t>
            </a:r>
            <a:r>
              <a:rPr lang="en-US" sz="2400" dirty="0" smtClean="0"/>
              <a:t>An effective Herbal Remedy for liver diseases.</a:t>
            </a:r>
          </a:p>
          <a:p>
            <a:pPr>
              <a:buFont typeface="Wingdings" pitchFamily="2" charset="2"/>
              <a:buChar char="ü"/>
            </a:pPr>
            <a:r>
              <a:rPr lang="en-US" sz="2400" dirty="0" smtClean="0"/>
              <a:t> A powerful combination to reverse liver diseases without side effects.</a:t>
            </a:r>
          </a:p>
          <a:p>
            <a:pPr>
              <a:buFont typeface="Wingdings" pitchFamily="2" charset="2"/>
              <a:buChar char="ü"/>
            </a:pPr>
            <a:r>
              <a:rPr lang="en-US" sz="2400" dirty="0" smtClean="0"/>
              <a:t> Improves skin texture, general strength, appetite.</a:t>
            </a:r>
          </a:p>
          <a:p>
            <a:pPr>
              <a:buFont typeface="Wingdings" pitchFamily="2" charset="2"/>
              <a:buChar char="ü"/>
            </a:pPr>
            <a:r>
              <a:rPr lang="en-US" sz="2400" dirty="0" smtClean="0"/>
              <a:t>Combination of pure natural herbs.</a:t>
            </a:r>
          </a:p>
          <a:p>
            <a:pPr>
              <a:buFont typeface="Wingdings" pitchFamily="2" charset="2"/>
              <a:buChar char="ü"/>
            </a:pPr>
            <a:r>
              <a:rPr lang="en-US" sz="2400" dirty="0" smtClean="0"/>
              <a:t> </a:t>
            </a:r>
            <a:r>
              <a:rPr lang="en-US" sz="2400" b="1" dirty="0" smtClean="0"/>
              <a:t> </a:t>
            </a:r>
            <a:r>
              <a:rPr lang="en-US" sz="2400" dirty="0" smtClean="0"/>
              <a:t>Improve natural sleep and helps in constipation.</a:t>
            </a:r>
          </a:p>
          <a:p>
            <a:pPr>
              <a:buFont typeface="Wingdings" pitchFamily="2" charset="2"/>
              <a:buChar char="ü"/>
            </a:pPr>
            <a:r>
              <a:rPr lang="en-US" sz="2400" b="1" dirty="0" smtClean="0"/>
              <a:t>  </a:t>
            </a:r>
            <a:r>
              <a:rPr lang="en-US" sz="2400" dirty="0" smtClean="0"/>
              <a:t>Helps in Anger, anxiety, forgetfulness and lack of concentration. </a:t>
            </a:r>
          </a:p>
        </p:txBody>
      </p:sp>
      <p:sp>
        <p:nvSpPr>
          <p:cNvPr id="9" name="TextBox 8"/>
          <p:cNvSpPr txBox="1"/>
          <p:nvPr/>
        </p:nvSpPr>
        <p:spPr>
          <a:xfrm>
            <a:off x="0" y="1447800"/>
            <a:ext cx="7086600" cy="646331"/>
          </a:xfrm>
          <a:prstGeom prst="rect">
            <a:avLst/>
          </a:prstGeom>
          <a:noFill/>
        </p:spPr>
        <p:txBody>
          <a:bodyPr wrap="square" rtlCol="0">
            <a:spAutoFit/>
          </a:bodyPr>
          <a:lstStyle/>
          <a:p>
            <a:r>
              <a:rPr lang="en-US" sz="3600" b="1" u="sng" dirty="0" smtClean="0">
                <a:solidFill>
                  <a:srgbClr val="7030A0"/>
                </a:solidFill>
                <a:latin typeface="+mj-lt"/>
                <a:ea typeface="Adobe Heiti Std R" pitchFamily="34" charset="-128"/>
              </a:rPr>
              <a:t>YAKRIT PLIHANTAK CHURNA </a:t>
            </a:r>
            <a:endParaRPr lang="en-US" sz="3600" dirty="0">
              <a:latin typeface="+mj-lt"/>
            </a:endParaRPr>
          </a:p>
        </p:txBody>
      </p:sp>
      <p:pic>
        <p:nvPicPr>
          <p:cNvPr id="10" name="Picture 3"/>
          <p:cNvPicPr>
            <a:picLocks noChangeAspect="1" noChangeArrowheads="1"/>
          </p:cNvPicPr>
          <p:nvPr/>
        </p:nvPicPr>
        <p:blipFill>
          <a:blip r:embed="rId5" cstate="print"/>
          <a:srcRect/>
          <a:stretch>
            <a:fillRect/>
          </a:stretch>
        </p:blipFill>
        <p:spPr bwMode="auto">
          <a:xfrm>
            <a:off x="6248400" y="1524000"/>
            <a:ext cx="990600" cy="732182"/>
          </a:xfrm>
          <a:prstGeom prst="rect">
            <a:avLst/>
          </a:prstGeom>
          <a:noFill/>
          <a:ln w="9525">
            <a:noFill/>
            <a:miter lim="800000"/>
            <a:headEnd/>
            <a:tailEnd/>
          </a:ln>
          <a:effectLst/>
        </p:spPr>
      </p:pic>
      <p:pic>
        <p:nvPicPr>
          <p:cNvPr id="11" name="Picture 2" descr="http://www.ajurveda.com.mk/images/products/yakrit-100x_thumb.jpg"/>
          <p:cNvPicPr>
            <a:picLocks noChangeAspect="1" noChangeArrowheads="1"/>
          </p:cNvPicPr>
          <p:nvPr/>
        </p:nvPicPr>
        <p:blipFill>
          <a:blip r:embed="rId6"/>
          <a:srcRect/>
          <a:stretch>
            <a:fillRect/>
          </a:stretch>
        </p:blipFill>
        <p:spPr bwMode="auto">
          <a:xfrm>
            <a:off x="6934200" y="1981200"/>
            <a:ext cx="2133600" cy="425417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Planet Ayurveda_water-mark.jpg"/>
          <p:cNvPicPr>
            <a:picLocks noChangeAspect="1"/>
          </p:cNvPicPr>
          <p:nvPr/>
        </p:nvPicPr>
        <p:blipFill>
          <a:blip r:embed="rId2"/>
          <a:stretch>
            <a:fillRect/>
          </a:stretch>
        </p:blipFill>
        <p:spPr>
          <a:xfrm rot="19509730">
            <a:off x="328066" y="3289720"/>
            <a:ext cx="8010769" cy="727321"/>
          </a:xfrm>
          <a:prstGeom prst="rect">
            <a:avLst/>
          </a:prstGeom>
        </p:spPr>
      </p:pic>
      <p:sp>
        <p:nvSpPr>
          <p:cNvPr id="7" name="TextBox 6"/>
          <p:cNvSpPr txBox="1"/>
          <p:nvPr/>
        </p:nvSpPr>
        <p:spPr>
          <a:xfrm>
            <a:off x="76200" y="2514600"/>
            <a:ext cx="7010400" cy="1200329"/>
          </a:xfrm>
          <a:prstGeom prst="rect">
            <a:avLst/>
          </a:prstGeom>
          <a:noFill/>
        </p:spPr>
        <p:txBody>
          <a:bodyPr wrap="square" rtlCol="0">
            <a:spAutoFit/>
          </a:bodyPr>
          <a:lstStyle/>
          <a:p>
            <a:pPr algn="just"/>
            <a:r>
              <a:rPr lang="en-US" sz="2400" dirty="0" smtClean="0">
                <a:latin typeface="Estrangelo Edessa" pitchFamily="66" charset="0"/>
                <a:cs typeface="Estrangelo Edessa" pitchFamily="66" charset="0"/>
              </a:rPr>
              <a:t>No side effects have been reported so far as </a:t>
            </a:r>
          </a:p>
          <a:p>
            <a:pPr algn="just"/>
            <a:r>
              <a:rPr lang="en-US" sz="2400" dirty="0" smtClean="0">
                <a:latin typeface="Estrangelo Edessa" pitchFamily="66" charset="0"/>
                <a:cs typeface="Estrangelo Edessa" pitchFamily="66" charset="0"/>
              </a:rPr>
              <a:t> </a:t>
            </a:r>
            <a:r>
              <a:rPr lang="en-US" sz="2400" dirty="0" err="1" smtClean="0">
                <a:latin typeface="Estrangelo Edessa" pitchFamily="66" charset="0"/>
                <a:cs typeface="Estrangelo Edessa" pitchFamily="66" charset="0"/>
              </a:rPr>
              <a:t>Yakrit</a:t>
            </a:r>
            <a:r>
              <a:rPr lang="en-US" sz="2400" dirty="0" smtClean="0">
                <a:latin typeface="Estrangelo Edessa" pitchFamily="66" charset="0"/>
                <a:cs typeface="Estrangelo Edessa" pitchFamily="66" charset="0"/>
              </a:rPr>
              <a:t> </a:t>
            </a:r>
            <a:r>
              <a:rPr lang="en-US" sz="2400" dirty="0" err="1" smtClean="0">
                <a:latin typeface="Estrangelo Edessa" pitchFamily="66" charset="0"/>
                <a:cs typeface="Estrangelo Edessa" pitchFamily="66" charset="0"/>
              </a:rPr>
              <a:t>plihantak</a:t>
            </a:r>
            <a:r>
              <a:rPr lang="en-US" sz="2400" dirty="0" smtClean="0">
                <a:latin typeface="Estrangelo Edessa" pitchFamily="66" charset="0"/>
                <a:cs typeface="Estrangelo Edessa" pitchFamily="66" charset="0"/>
              </a:rPr>
              <a:t> </a:t>
            </a:r>
            <a:r>
              <a:rPr lang="en-US" sz="2400" dirty="0" err="1" smtClean="0">
                <a:latin typeface="Estrangelo Edessa" pitchFamily="66" charset="0"/>
                <a:cs typeface="Estrangelo Edessa" pitchFamily="66" charset="0"/>
              </a:rPr>
              <a:t>churna</a:t>
            </a:r>
            <a:r>
              <a:rPr lang="en-US" sz="2400" dirty="0" smtClean="0">
                <a:latin typeface="Estrangelo Edessa" pitchFamily="66" charset="0"/>
                <a:cs typeface="Estrangelo Edessa" pitchFamily="66" charset="0"/>
              </a:rPr>
              <a:t> is prepared from the pure </a:t>
            </a:r>
          </a:p>
          <a:p>
            <a:pPr algn="just"/>
            <a:r>
              <a:rPr lang="en-US" sz="2400" dirty="0" smtClean="0">
                <a:latin typeface="Estrangelo Edessa" pitchFamily="66" charset="0"/>
                <a:cs typeface="Estrangelo Edessa" pitchFamily="66" charset="0"/>
              </a:rPr>
              <a:t>and natural herbs.</a:t>
            </a:r>
            <a:endParaRPr lang="en-US" sz="2400" dirty="0">
              <a:latin typeface="Estrangelo Edessa" pitchFamily="66" charset="0"/>
              <a:cs typeface="Estrangelo Edessa" pitchFamily="66" charset="0"/>
            </a:endParaRPr>
          </a:p>
        </p:txBody>
      </p:sp>
      <p:sp>
        <p:nvSpPr>
          <p:cNvPr id="21" name="Rectangle 20"/>
          <p:cNvSpPr/>
          <p:nvPr/>
        </p:nvSpPr>
        <p:spPr>
          <a:xfrm>
            <a:off x="0" y="2020669"/>
            <a:ext cx="4191000" cy="646331"/>
          </a:xfrm>
          <a:prstGeom prst="rect">
            <a:avLst/>
          </a:prstGeom>
          <a:noFill/>
        </p:spPr>
        <p:txBody>
          <a:bodyPr wrap="square" lIns="91440" tIns="45720" rIns="91440" bIns="45720">
            <a:spAutoFit/>
          </a:bodyPr>
          <a:lstStyle/>
          <a:p>
            <a:r>
              <a:rPr lang="en-US" sz="3600" b="1" u="sng" dirty="0" smtClean="0">
                <a:solidFill>
                  <a:srgbClr val="7030A0"/>
                </a:solidFill>
                <a:latin typeface="+mj-lt"/>
                <a:ea typeface="Adobe Heiti Std R" pitchFamily="34" charset="-128"/>
              </a:rPr>
              <a:t>Side Effects</a:t>
            </a:r>
          </a:p>
        </p:txBody>
      </p:sp>
      <p:sp>
        <p:nvSpPr>
          <p:cNvPr id="25" name="Rectangle 24"/>
          <p:cNvSpPr/>
          <p:nvPr/>
        </p:nvSpPr>
        <p:spPr>
          <a:xfrm>
            <a:off x="0" y="3733800"/>
            <a:ext cx="1600200" cy="646331"/>
          </a:xfrm>
          <a:prstGeom prst="rect">
            <a:avLst/>
          </a:prstGeom>
          <a:noFill/>
        </p:spPr>
        <p:txBody>
          <a:bodyPr wrap="square" lIns="91440" tIns="45720" rIns="91440" bIns="45720">
            <a:spAutoFit/>
          </a:bodyPr>
          <a:lstStyle/>
          <a:p>
            <a:r>
              <a:rPr lang="en-US" sz="3600" b="1" u="sng" dirty="0" smtClean="0">
                <a:solidFill>
                  <a:srgbClr val="7030A0"/>
                </a:solidFill>
                <a:latin typeface="+mj-lt"/>
                <a:ea typeface="Adobe Heiti Std R" pitchFamily="34" charset="-128"/>
              </a:rPr>
              <a:t>Dosage</a:t>
            </a:r>
          </a:p>
        </p:txBody>
      </p:sp>
      <p:pic>
        <p:nvPicPr>
          <p:cNvPr id="26" name="Picture 25" descr="3176537-335913-9-backgrounds-of-green-grass-isolated-on-white-background-vector-illustration.jpg"/>
          <p:cNvPicPr>
            <a:picLocks noChangeAspect="1"/>
          </p:cNvPicPr>
          <p:nvPr/>
        </p:nvPicPr>
        <p:blipFill>
          <a:blip r:embed="rId3"/>
          <a:stretch>
            <a:fillRect/>
          </a:stretch>
        </p:blipFill>
        <p:spPr>
          <a:xfrm>
            <a:off x="0" y="6297352"/>
            <a:ext cx="9144000" cy="636848"/>
          </a:xfrm>
          <a:prstGeom prst="rect">
            <a:avLst/>
          </a:prstGeom>
        </p:spPr>
      </p:pic>
      <p:sp>
        <p:nvSpPr>
          <p:cNvPr id="27" name="TextBox 26"/>
          <p:cNvSpPr txBox="1"/>
          <p:nvPr/>
        </p:nvSpPr>
        <p:spPr>
          <a:xfrm>
            <a:off x="76200" y="4267200"/>
            <a:ext cx="7086600" cy="830997"/>
          </a:xfrm>
          <a:prstGeom prst="rect">
            <a:avLst/>
          </a:prstGeom>
          <a:noFill/>
        </p:spPr>
        <p:txBody>
          <a:bodyPr wrap="square" rtlCol="0">
            <a:spAutoFit/>
          </a:bodyPr>
          <a:lstStyle/>
          <a:p>
            <a:r>
              <a:rPr lang="en-US" sz="2400" dirty="0" smtClean="0">
                <a:latin typeface="Estrangelo Edessa" pitchFamily="66" charset="0"/>
                <a:cs typeface="Estrangelo Edessa" pitchFamily="66" charset="0"/>
              </a:rPr>
              <a:t>1-2  teaspoonfuls twice a day after the meal with plain water.</a:t>
            </a:r>
          </a:p>
        </p:txBody>
      </p:sp>
      <p:pic>
        <p:nvPicPr>
          <p:cNvPr id="34" name="Picture 33"/>
          <p:cNvPicPr>
            <a:picLocks noChangeAspect="1" noChangeArrowheads="1"/>
          </p:cNvPicPr>
          <p:nvPr/>
        </p:nvPicPr>
        <p:blipFill>
          <a:blip r:embed="rId4" cstate="print"/>
          <a:srcRect/>
          <a:stretch>
            <a:fillRect/>
          </a:stretch>
        </p:blipFill>
        <p:spPr bwMode="auto">
          <a:xfrm>
            <a:off x="0" y="1"/>
            <a:ext cx="9144000" cy="1523999"/>
          </a:xfrm>
          <a:prstGeom prst="rect">
            <a:avLst/>
          </a:prstGeom>
          <a:noFill/>
          <a:ln w="9525">
            <a:noFill/>
            <a:miter lim="800000"/>
            <a:headEnd/>
            <a:tailEnd/>
          </a:ln>
          <a:effectLst/>
        </p:spPr>
      </p:pic>
      <p:pic>
        <p:nvPicPr>
          <p:cNvPr id="18" name="Picture 17" descr="zielone-listki-w-misce.jpg"/>
          <p:cNvPicPr>
            <a:picLocks noChangeAspect="1"/>
          </p:cNvPicPr>
          <p:nvPr/>
        </p:nvPicPr>
        <p:blipFill>
          <a:blip r:embed="rId5" cstate="print"/>
          <a:stretch>
            <a:fillRect/>
          </a:stretch>
        </p:blipFill>
        <p:spPr>
          <a:xfrm>
            <a:off x="3962400" y="4777920"/>
            <a:ext cx="1314450" cy="1775280"/>
          </a:xfrm>
          <a:prstGeom prst="rect">
            <a:avLst/>
          </a:prstGeom>
        </p:spPr>
      </p:pic>
      <p:pic>
        <p:nvPicPr>
          <p:cNvPr id="11" name="Picture 2" descr="http://www.ajurveda.com.mk/images/products/yakrit-100x_thumb.jpg"/>
          <p:cNvPicPr>
            <a:picLocks noChangeAspect="1" noChangeArrowheads="1"/>
          </p:cNvPicPr>
          <p:nvPr/>
        </p:nvPicPr>
        <p:blipFill>
          <a:blip r:embed="rId6"/>
          <a:srcRect/>
          <a:stretch>
            <a:fillRect/>
          </a:stretch>
        </p:blipFill>
        <p:spPr bwMode="auto">
          <a:xfrm>
            <a:off x="6934200" y="1981200"/>
            <a:ext cx="2133600" cy="4254179"/>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leaf-capsules.jpg"/>
          <p:cNvPicPr>
            <a:picLocks noChangeAspect="1"/>
          </p:cNvPicPr>
          <p:nvPr/>
        </p:nvPicPr>
        <p:blipFill>
          <a:blip r:embed="rId2" cstate="print"/>
          <a:stretch>
            <a:fillRect/>
          </a:stretch>
        </p:blipFill>
        <p:spPr>
          <a:xfrm>
            <a:off x="7683241" y="5325582"/>
            <a:ext cx="1079759" cy="922818"/>
          </a:xfrm>
          <a:prstGeom prst="rect">
            <a:avLst/>
          </a:prstGeom>
        </p:spPr>
      </p:pic>
      <p:pic>
        <p:nvPicPr>
          <p:cNvPr id="3" name="Picture 2" descr="3176537-335913-9-backgrounds-of-green-grass-isolated-on-white-background-vector-illustration.jpg"/>
          <p:cNvPicPr>
            <a:picLocks noChangeAspect="1"/>
          </p:cNvPicPr>
          <p:nvPr/>
        </p:nvPicPr>
        <p:blipFill>
          <a:blip r:embed="rId3"/>
          <a:stretch>
            <a:fillRect/>
          </a:stretch>
        </p:blipFill>
        <p:spPr>
          <a:xfrm>
            <a:off x="0" y="6297352"/>
            <a:ext cx="9144000" cy="636848"/>
          </a:xfrm>
          <a:prstGeom prst="rect">
            <a:avLst/>
          </a:prstGeom>
        </p:spPr>
      </p:pic>
      <p:pic>
        <p:nvPicPr>
          <p:cNvPr id="4" name="Picture 3" descr="Planet Ayurveda_water-mark.jpg"/>
          <p:cNvPicPr>
            <a:picLocks noChangeAspect="1"/>
          </p:cNvPicPr>
          <p:nvPr/>
        </p:nvPicPr>
        <p:blipFill>
          <a:blip r:embed="rId4"/>
          <a:stretch>
            <a:fillRect/>
          </a:stretch>
        </p:blipFill>
        <p:spPr>
          <a:xfrm rot="19509730">
            <a:off x="328066" y="3289720"/>
            <a:ext cx="8010769" cy="727321"/>
          </a:xfrm>
          <a:prstGeom prst="rect">
            <a:avLst/>
          </a:prstGeom>
        </p:spPr>
      </p:pic>
      <p:pic>
        <p:nvPicPr>
          <p:cNvPr id="5" name="Picture 4" descr="slide-1-728.jpg"/>
          <p:cNvPicPr>
            <a:picLocks noChangeAspect="1"/>
          </p:cNvPicPr>
          <p:nvPr/>
        </p:nvPicPr>
        <p:blipFill>
          <a:blip r:embed="rId5" cstate="print"/>
          <a:stretch>
            <a:fillRect/>
          </a:stretch>
        </p:blipFill>
        <p:spPr>
          <a:xfrm>
            <a:off x="0" y="0"/>
            <a:ext cx="9144000" cy="1447800"/>
          </a:xfrm>
          <a:prstGeom prst="rect">
            <a:avLst/>
          </a:prstGeom>
        </p:spPr>
      </p:pic>
      <p:sp>
        <p:nvSpPr>
          <p:cNvPr id="14" name="Rectangle 13"/>
          <p:cNvSpPr/>
          <p:nvPr/>
        </p:nvSpPr>
        <p:spPr>
          <a:xfrm>
            <a:off x="457200" y="1752600"/>
            <a:ext cx="5638800" cy="1538883"/>
          </a:xfrm>
          <a:prstGeom prst="rect">
            <a:avLst/>
          </a:prstGeom>
          <a:noFill/>
        </p:spPr>
        <p:txBody>
          <a:bodyPr wrap="square" lIns="91440" tIns="45720" rIns="91440" bIns="45720">
            <a:spAutoFit/>
          </a:bodyPr>
          <a:lstStyle/>
          <a:p>
            <a:pPr algn="ctr"/>
            <a:r>
              <a:rPr lang="en-US" sz="2700" b="1" dirty="0" smtClean="0">
                <a:solidFill>
                  <a:srgbClr val="7030A0"/>
                </a:solidFill>
                <a:latin typeface="Adobe Heiti Std R" pitchFamily="34" charset="-128"/>
                <a:ea typeface="Adobe Heiti Std R" pitchFamily="34" charset="-128"/>
              </a:rPr>
              <a:t>BUY YAKRIT PLIHANTAK CHURNA</a:t>
            </a:r>
          </a:p>
          <a:p>
            <a:pPr algn="ctr"/>
            <a:r>
              <a:rPr lang="en-US" sz="1600" b="1" dirty="0" smtClean="0">
                <a:solidFill>
                  <a:srgbClr val="7030A0"/>
                </a:solidFill>
                <a:latin typeface="Adobe Heiti Std R" pitchFamily="34" charset="-128"/>
                <a:ea typeface="Adobe Heiti Std R" pitchFamily="34" charset="-128"/>
              </a:rPr>
              <a:t>@</a:t>
            </a:r>
          </a:p>
          <a:p>
            <a:pPr algn="ctr"/>
            <a:r>
              <a:rPr lang="en-US" sz="2400" b="1" dirty="0" smtClean="0">
                <a:solidFill>
                  <a:srgbClr val="7030A0"/>
                </a:solidFill>
                <a:latin typeface="Adobe Heiti Std R" pitchFamily="34" charset="-128"/>
                <a:ea typeface="Adobe Heiti Std R" pitchFamily="34" charset="-128"/>
                <a:hlinkClick r:id="rId6"/>
              </a:rPr>
              <a:t>WWW.PLANETAYURVEDA.COM</a:t>
            </a:r>
            <a:endParaRPr lang="en-US" sz="3200" b="1" dirty="0" smtClean="0">
              <a:solidFill>
                <a:srgbClr val="7030A0"/>
              </a:solidFill>
              <a:latin typeface="Adobe Heiti Std R" pitchFamily="34" charset="-128"/>
              <a:ea typeface="Adobe Heiti Std R" pitchFamily="34" charset="-128"/>
            </a:endParaRPr>
          </a:p>
        </p:txBody>
      </p:sp>
      <p:sp>
        <p:nvSpPr>
          <p:cNvPr id="18" name="TextBox 17"/>
          <p:cNvSpPr txBox="1"/>
          <p:nvPr/>
        </p:nvSpPr>
        <p:spPr>
          <a:xfrm>
            <a:off x="0" y="3352800"/>
            <a:ext cx="5638800" cy="1200329"/>
          </a:xfrm>
          <a:prstGeom prst="rect">
            <a:avLst/>
          </a:prstGeom>
          <a:noFill/>
        </p:spPr>
        <p:txBody>
          <a:bodyPr wrap="square" rtlCol="0">
            <a:spAutoFit/>
          </a:bodyPr>
          <a:lstStyle/>
          <a:p>
            <a:pPr algn="ctr"/>
            <a:r>
              <a:rPr lang="en-US" sz="3600" b="1" dirty="0" smtClean="0"/>
              <a:t>Quantity – 200 gram herbs powder ( Wild Crafted ) </a:t>
            </a:r>
            <a:endParaRPr lang="en-US" sz="3600" b="1" dirty="0"/>
          </a:p>
        </p:txBody>
      </p:sp>
      <p:sp>
        <p:nvSpPr>
          <p:cNvPr id="19" name="TextBox 18"/>
          <p:cNvSpPr txBox="1"/>
          <p:nvPr/>
        </p:nvSpPr>
        <p:spPr>
          <a:xfrm>
            <a:off x="1295400" y="4800600"/>
            <a:ext cx="3947556" cy="461665"/>
          </a:xfrm>
          <a:prstGeom prst="rect">
            <a:avLst/>
          </a:prstGeom>
          <a:noFill/>
        </p:spPr>
        <p:txBody>
          <a:bodyPr wrap="none" rtlCol="0">
            <a:spAutoFit/>
          </a:bodyPr>
          <a:lstStyle/>
          <a:p>
            <a:r>
              <a:rPr lang="en-US" sz="2400" b="1" dirty="0" smtClean="0"/>
              <a:t>Price – $ 42.95 ( For 2 Bottles </a:t>
            </a:r>
            <a:endParaRPr lang="en-US" sz="2400" b="1" dirty="0"/>
          </a:p>
        </p:txBody>
      </p:sp>
      <p:pic>
        <p:nvPicPr>
          <p:cNvPr id="21" name="Picture 3"/>
          <p:cNvPicPr>
            <a:picLocks noChangeAspect="1" noChangeArrowheads="1"/>
          </p:cNvPicPr>
          <p:nvPr/>
        </p:nvPicPr>
        <p:blipFill>
          <a:blip r:embed="rId7" cstate="print"/>
          <a:srcRect/>
          <a:stretch>
            <a:fillRect/>
          </a:stretch>
        </p:blipFill>
        <p:spPr bwMode="auto">
          <a:xfrm>
            <a:off x="7772400" y="2362200"/>
            <a:ext cx="990600" cy="732182"/>
          </a:xfrm>
          <a:prstGeom prst="rect">
            <a:avLst/>
          </a:prstGeom>
          <a:noFill/>
          <a:ln w="9525">
            <a:noFill/>
            <a:miter lim="800000"/>
            <a:headEnd/>
            <a:tailEnd/>
          </a:ln>
          <a:effectLst/>
        </p:spPr>
      </p:pic>
      <p:pic>
        <p:nvPicPr>
          <p:cNvPr id="12" name="Picture 2" descr="http://www.ajurveda.com.mk/images/products/yakrit-100x_thumb.jpg"/>
          <p:cNvPicPr>
            <a:picLocks noChangeAspect="1" noChangeArrowheads="1"/>
          </p:cNvPicPr>
          <p:nvPr/>
        </p:nvPicPr>
        <p:blipFill>
          <a:blip r:embed="rId8"/>
          <a:srcRect/>
          <a:stretch>
            <a:fillRect/>
          </a:stretch>
        </p:blipFill>
        <p:spPr bwMode="auto">
          <a:xfrm>
            <a:off x="6172200" y="2743200"/>
            <a:ext cx="1751434" cy="3492179"/>
          </a:xfrm>
          <a:prstGeom prst="rect">
            <a:avLst/>
          </a:prstGeom>
          <a:noFill/>
        </p:spPr>
      </p:pic>
      <p:pic>
        <p:nvPicPr>
          <p:cNvPr id="13" name="Picture 12" descr="Buy Now!">
            <a:hlinkClick r:id="rId9"/>
          </p:cNvPr>
          <p:cNvPicPr/>
          <p:nvPr/>
        </p:nvPicPr>
        <p:blipFill>
          <a:blip r:link="rId10"/>
          <a:srcRect/>
          <a:stretch>
            <a:fillRect/>
          </a:stretch>
        </p:blipFill>
        <p:spPr bwMode="auto">
          <a:xfrm>
            <a:off x="2362200" y="5257800"/>
            <a:ext cx="19050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Untitled-2.jpg"/>
          <p:cNvPicPr>
            <a:picLocks noChangeAspect="1"/>
          </p:cNvPicPr>
          <p:nvPr/>
        </p:nvPicPr>
        <p:blipFill>
          <a:blip r:embed="rId2"/>
          <a:stretch>
            <a:fillRect/>
          </a:stretch>
        </p:blipFill>
        <p:spPr>
          <a:xfrm>
            <a:off x="0" y="6604000"/>
            <a:ext cx="8255000" cy="254000"/>
          </a:xfrm>
          <a:prstGeom prst="rect">
            <a:avLst/>
          </a:prstGeom>
        </p:spPr>
      </p:pic>
      <p:pic>
        <p:nvPicPr>
          <p:cNvPr id="9" name="Picture 8" descr="Planet Ayurveda_water-mark.jpg"/>
          <p:cNvPicPr>
            <a:picLocks noChangeAspect="1"/>
          </p:cNvPicPr>
          <p:nvPr/>
        </p:nvPicPr>
        <p:blipFill>
          <a:blip r:embed="rId3"/>
          <a:stretch>
            <a:fillRect/>
          </a:stretch>
        </p:blipFill>
        <p:spPr>
          <a:xfrm rot="19509730">
            <a:off x="328066" y="3289720"/>
            <a:ext cx="8010769" cy="727321"/>
          </a:xfrm>
          <a:prstGeom prst="rect">
            <a:avLst/>
          </a:prstGeom>
        </p:spPr>
      </p:pic>
      <p:pic>
        <p:nvPicPr>
          <p:cNvPr id="3" name="Picture 2" descr="right panel.jpg"/>
          <p:cNvPicPr>
            <a:picLocks noChangeAspect="1"/>
          </p:cNvPicPr>
          <p:nvPr/>
        </p:nvPicPr>
        <p:blipFill>
          <a:blip r:embed="rId4" cstate="print"/>
          <a:stretch>
            <a:fillRect/>
          </a:stretch>
        </p:blipFill>
        <p:spPr>
          <a:xfrm>
            <a:off x="7239000" y="0"/>
            <a:ext cx="1905000" cy="6858000"/>
          </a:xfrm>
          <a:prstGeom prst="rect">
            <a:avLst/>
          </a:prstGeom>
        </p:spPr>
      </p:pic>
      <p:sp>
        <p:nvSpPr>
          <p:cNvPr id="5" name="TextBox 4"/>
          <p:cNvSpPr txBox="1"/>
          <p:nvPr/>
        </p:nvSpPr>
        <p:spPr>
          <a:xfrm>
            <a:off x="152400" y="1066801"/>
            <a:ext cx="7010400" cy="2246769"/>
          </a:xfrm>
          <a:prstGeom prst="rect">
            <a:avLst/>
          </a:prstGeom>
          <a:noFill/>
        </p:spPr>
        <p:txBody>
          <a:bodyPr wrap="square" rtlCol="0">
            <a:spAutoFit/>
          </a:bodyPr>
          <a:lstStyle/>
          <a:p>
            <a:pPr>
              <a:buFont typeface="Wingdings" pitchFamily="2" charset="2"/>
              <a:buChar char="Ø"/>
            </a:pPr>
            <a:r>
              <a:rPr lang="en-US" sz="2000" dirty="0" smtClean="0">
                <a:latin typeface="Estrangelo Edessa" pitchFamily="66" charset="0"/>
                <a:cs typeface="Estrangelo Edessa" pitchFamily="66" charset="0"/>
              </a:rPr>
              <a:t> US-FDA registered herbal company.</a:t>
            </a:r>
          </a:p>
          <a:p>
            <a:pPr>
              <a:buFont typeface="Wingdings" pitchFamily="2" charset="2"/>
              <a:buChar char="Ø"/>
            </a:pPr>
            <a:r>
              <a:rPr lang="en-US" sz="2000" dirty="0" smtClean="0">
                <a:latin typeface="Estrangelo Edessa" pitchFamily="66" charset="0"/>
                <a:cs typeface="Estrangelo Edessa" pitchFamily="66" charset="0"/>
              </a:rPr>
              <a:t> Exporting natural products and supplements to US, Europe, Singapore, Malaysia, Australia, Japan, Africa.</a:t>
            </a:r>
          </a:p>
          <a:p>
            <a:pPr>
              <a:buFont typeface="Wingdings" pitchFamily="2" charset="2"/>
              <a:buChar char="Ø"/>
            </a:pPr>
            <a:r>
              <a:rPr lang="en-US" sz="2000" dirty="0" smtClean="0">
                <a:latin typeface="Estrangelo Edessa" pitchFamily="66" charset="0"/>
                <a:cs typeface="Estrangelo Edessa" pitchFamily="66" charset="0"/>
              </a:rPr>
              <a:t> A GMP certified manufacturing unit located near Shivalik range of Himalayan mountains.</a:t>
            </a:r>
          </a:p>
          <a:p>
            <a:pPr>
              <a:buFont typeface="Wingdings" pitchFamily="2" charset="2"/>
              <a:buChar char="Ø"/>
            </a:pPr>
            <a:r>
              <a:rPr lang="en-US" sz="2000" dirty="0" smtClean="0">
                <a:latin typeface="Estrangelo Edessa" pitchFamily="66" charset="0"/>
                <a:cs typeface="Estrangelo Edessa" pitchFamily="66" charset="0"/>
              </a:rPr>
              <a:t> Headed by MD (Ayurveda- herbal pharmacology Expert doctor).</a:t>
            </a:r>
          </a:p>
          <a:p>
            <a:r>
              <a:rPr lang="en-US" sz="2000" b="1" dirty="0" smtClean="0">
                <a:latin typeface="Estrangelo Edessa" pitchFamily="66" charset="0"/>
                <a:cs typeface="Estrangelo Edessa" pitchFamily="66" charset="0"/>
              </a:rPr>
              <a:t>                       Website  – </a:t>
            </a:r>
            <a:r>
              <a:rPr lang="en-US" sz="2000" b="1" dirty="0" smtClean="0">
                <a:latin typeface="Estrangelo Edessa" pitchFamily="66" charset="0"/>
                <a:cs typeface="Estrangelo Edessa" pitchFamily="66" charset="0"/>
                <a:hlinkClick r:id="rId5"/>
              </a:rPr>
              <a:t>www.planetayurveda.com</a:t>
            </a:r>
            <a:endParaRPr lang="en-US" sz="2000" dirty="0">
              <a:latin typeface="Estrangelo Edessa" pitchFamily="66" charset="0"/>
              <a:cs typeface="Estrangelo Edessa" pitchFamily="66" charset="0"/>
            </a:endParaRPr>
          </a:p>
        </p:txBody>
      </p:sp>
      <p:sp>
        <p:nvSpPr>
          <p:cNvPr id="7" name="TextBox 6"/>
          <p:cNvSpPr txBox="1"/>
          <p:nvPr/>
        </p:nvSpPr>
        <p:spPr>
          <a:xfrm>
            <a:off x="156803" y="4191000"/>
            <a:ext cx="7082197" cy="2246769"/>
          </a:xfrm>
          <a:prstGeom prst="rect">
            <a:avLst/>
          </a:prstGeom>
          <a:noFill/>
        </p:spPr>
        <p:txBody>
          <a:bodyPr wrap="square" rtlCol="0">
            <a:spAutoFit/>
          </a:bodyPr>
          <a:lstStyle/>
          <a:p>
            <a:r>
              <a:rPr lang="en-US" sz="2000" dirty="0" smtClean="0">
                <a:latin typeface="Estrangelo Edessa" pitchFamily="66" charset="0"/>
                <a:cs typeface="Estrangelo Edessa" pitchFamily="66" charset="0"/>
              </a:rPr>
              <a:t>#3604, Sector 23-D,</a:t>
            </a:r>
          </a:p>
          <a:p>
            <a:r>
              <a:rPr lang="en-US" sz="2000" dirty="0" smtClean="0">
                <a:latin typeface="Estrangelo Edessa" pitchFamily="66" charset="0"/>
                <a:cs typeface="Estrangelo Edessa" pitchFamily="66" charset="0"/>
              </a:rPr>
              <a:t>Chandigarh-160023 -INDIA</a:t>
            </a:r>
          </a:p>
          <a:p>
            <a:r>
              <a:rPr lang="en-US" sz="2000" b="1" dirty="0" smtClean="0">
                <a:latin typeface="Estrangelo Edessa" pitchFamily="66" charset="0"/>
                <a:cs typeface="Estrangelo Edessa" pitchFamily="66" charset="0"/>
              </a:rPr>
              <a:t>Phone</a:t>
            </a:r>
            <a:r>
              <a:rPr lang="en-US" sz="2000" dirty="0" smtClean="0">
                <a:latin typeface="Estrangelo Edessa" pitchFamily="66" charset="0"/>
                <a:cs typeface="Estrangelo Edessa" pitchFamily="66" charset="0"/>
              </a:rPr>
              <a:t> – +91-172-5073604 (Work)</a:t>
            </a:r>
          </a:p>
          <a:p>
            <a:r>
              <a:rPr lang="en-US" sz="2000" b="1" dirty="0" smtClean="0">
                <a:latin typeface="Estrangelo Edessa" pitchFamily="66" charset="0"/>
                <a:cs typeface="Estrangelo Edessa" pitchFamily="66" charset="0"/>
              </a:rPr>
              <a:t>Fax</a:t>
            </a:r>
            <a:r>
              <a:rPr lang="en-US" sz="2000" dirty="0" smtClean="0">
                <a:latin typeface="Estrangelo Edessa" pitchFamily="66" charset="0"/>
                <a:cs typeface="Estrangelo Edessa" pitchFamily="66" charset="0"/>
              </a:rPr>
              <a:t> - 0091-172-3054840 (Work)</a:t>
            </a:r>
          </a:p>
          <a:p>
            <a:r>
              <a:rPr lang="en-US" sz="2000" b="1" dirty="0" smtClean="0">
                <a:latin typeface="Estrangelo Edessa" pitchFamily="66" charset="0"/>
                <a:cs typeface="Estrangelo Edessa" pitchFamily="66" charset="0"/>
              </a:rPr>
              <a:t>Cell Phone</a:t>
            </a:r>
            <a:r>
              <a:rPr lang="en-US" sz="2000" dirty="0" smtClean="0">
                <a:latin typeface="Estrangelo Edessa" pitchFamily="66" charset="0"/>
                <a:cs typeface="Estrangelo Edessa" pitchFamily="66" charset="0"/>
              </a:rPr>
              <a:t> - </a:t>
            </a:r>
            <a:r>
              <a:rPr lang="en-US" sz="2000" b="1" dirty="0" smtClean="0">
                <a:latin typeface="Estrangelo Edessa" pitchFamily="66" charset="0"/>
                <a:cs typeface="Estrangelo Edessa" pitchFamily="66" charset="0"/>
              </a:rPr>
              <a:t>Manager - </a:t>
            </a:r>
            <a:r>
              <a:rPr lang="en-US" sz="2000" dirty="0" smtClean="0">
                <a:latin typeface="Estrangelo Edessa" pitchFamily="66" charset="0"/>
                <a:cs typeface="Estrangelo Edessa" pitchFamily="66" charset="0"/>
              </a:rPr>
              <a:t>0091-9915593604 </a:t>
            </a:r>
          </a:p>
          <a:p>
            <a:r>
              <a:rPr lang="en-US" sz="2000" b="1" dirty="0" smtClean="0">
                <a:latin typeface="Estrangelo Edessa" pitchFamily="66" charset="0"/>
                <a:cs typeface="Estrangelo Edessa" pitchFamily="66" charset="0"/>
              </a:rPr>
              <a:t>E Mail ID</a:t>
            </a:r>
            <a:r>
              <a:rPr lang="en-US" sz="2000" dirty="0" smtClean="0">
                <a:latin typeface="Estrangelo Edessa" pitchFamily="66" charset="0"/>
                <a:cs typeface="Estrangelo Edessa" pitchFamily="66" charset="0"/>
              </a:rPr>
              <a:t> - Customer Care - </a:t>
            </a:r>
            <a:r>
              <a:rPr lang="en-US" sz="2000" b="1" dirty="0" smtClean="0">
                <a:latin typeface="Estrangelo Edessa" pitchFamily="66" charset="0"/>
                <a:cs typeface="Estrangelo Edessa" pitchFamily="66" charset="0"/>
                <a:hlinkClick r:id="rId6"/>
              </a:rPr>
              <a:t>herbalremedies123@yahoo.com</a:t>
            </a:r>
            <a:r>
              <a:rPr lang="en-US" sz="2000" dirty="0" smtClean="0">
                <a:latin typeface="Estrangelo Edessa" pitchFamily="66" charset="0"/>
                <a:cs typeface="Estrangelo Edessa" pitchFamily="66" charset="0"/>
              </a:rPr>
              <a:t> </a:t>
            </a:r>
          </a:p>
          <a:p>
            <a:r>
              <a:rPr lang="en-US" sz="2000" b="1" dirty="0" smtClean="0">
                <a:latin typeface="Estrangelo Edessa" pitchFamily="66" charset="0"/>
                <a:cs typeface="Estrangelo Edessa" pitchFamily="66" charset="0"/>
              </a:rPr>
              <a:t>Website</a:t>
            </a:r>
            <a:r>
              <a:rPr lang="en-US" sz="2000" dirty="0" smtClean="0">
                <a:latin typeface="Estrangelo Edessa" pitchFamily="66" charset="0"/>
                <a:cs typeface="Estrangelo Edessa" pitchFamily="66" charset="0"/>
              </a:rPr>
              <a:t> -</a:t>
            </a:r>
            <a:r>
              <a:rPr lang="en-US" sz="2000" b="1" dirty="0" smtClean="0">
                <a:latin typeface="Estrangelo Edessa" pitchFamily="66" charset="0"/>
                <a:cs typeface="Estrangelo Edessa" pitchFamily="66" charset="0"/>
                <a:hlinkClick r:id="rId5"/>
              </a:rPr>
              <a:t>www.planetAyurveda.com</a:t>
            </a:r>
            <a:r>
              <a:rPr lang="en-US" sz="2000" dirty="0" smtClean="0">
                <a:latin typeface="Estrangelo Edessa" pitchFamily="66" charset="0"/>
                <a:cs typeface="Estrangelo Edessa" pitchFamily="66" charset="0"/>
              </a:rPr>
              <a:t> &amp; </a:t>
            </a:r>
            <a:r>
              <a:rPr lang="en-US" sz="2000" b="1" dirty="0" smtClean="0">
                <a:latin typeface="Estrangelo Edessa" pitchFamily="66" charset="0"/>
                <a:cs typeface="Estrangelo Edessa" pitchFamily="66" charset="0"/>
                <a:hlinkClick r:id="rId7"/>
              </a:rPr>
              <a:t>www.Krishnaherbals.com</a:t>
            </a:r>
            <a:r>
              <a:rPr lang="en-US" sz="2000" dirty="0" smtClean="0">
                <a:latin typeface="Estrangelo Edessa" pitchFamily="66" charset="0"/>
                <a:cs typeface="Estrangelo Edessa" pitchFamily="66" charset="0"/>
              </a:rPr>
              <a:t> </a:t>
            </a:r>
            <a:endParaRPr lang="en-US" sz="2000" dirty="0">
              <a:latin typeface="Estrangelo Edessa" pitchFamily="66" charset="0"/>
              <a:cs typeface="Estrangelo Edessa" pitchFamily="66" charset="0"/>
            </a:endParaRPr>
          </a:p>
        </p:txBody>
      </p:sp>
      <p:sp>
        <p:nvSpPr>
          <p:cNvPr id="10" name="TextBox 9"/>
          <p:cNvSpPr txBox="1"/>
          <p:nvPr/>
        </p:nvSpPr>
        <p:spPr>
          <a:xfrm>
            <a:off x="0" y="228600"/>
            <a:ext cx="7010400" cy="646331"/>
          </a:xfrm>
          <a:prstGeom prst="rect">
            <a:avLst/>
          </a:prstGeom>
          <a:noFill/>
        </p:spPr>
        <p:txBody>
          <a:bodyPr wrap="square" rtlCol="0">
            <a:spAutoFit/>
          </a:bodyPr>
          <a:lstStyle/>
          <a:p>
            <a:r>
              <a:rPr lang="en-US" sz="3600" b="1" u="sng" dirty="0" smtClean="0">
                <a:solidFill>
                  <a:srgbClr val="7030A0"/>
                </a:solidFill>
                <a:latin typeface="+mj-lt"/>
              </a:rPr>
              <a:t>About Company (</a:t>
            </a:r>
            <a:r>
              <a:rPr lang="en-US" sz="3600" b="1" u="sng" dirty="0" smtClean="0">
                <a:solidFill>
                  <a:srgbClr val="7030A0"/>
                </a:solidFill>
              </a:rPr>
              <a:t>Planet </a:t>
            </a:r>
            <a:r>
              <a:rPr lang="en-US" sz="3600" b="1" u="sng" dirty="0" err="1" smtClean="0">
                <a:solidFill>
                  <a:srgbClr val="7030A0"/>
                </a:solidFill>
              </a:rPr>
              <a:t>Ayurveda</a:t>
            </a:r>
            <a:r>
              <a:rPr lang="en-US" sz="3600" b="1" u="sng" dirty="0" smtClean="0">
                <a:solidFill>
                  <a:srgbClr val="7030A0"/>
                </a:solidFill>
              </a:rPr>
              <a:t>)</a:t>
            </a:r>
            <a:endParaRPr lang="en-US" sz="3600" b="1" u="sng" dirty="0" smtClean="0">
              <a:solidFill>
                <a:srgbClr val="7030A0"/>
              </a:solidFill>
              <a:latin typeface="+mj-lt"/>
            </a:endParaRPr>
          </a:p>
        </p:txBody>
      </p:sp>
      <p:sp>
        <p:nvSpPr>
          <p:cNvPr id="13" name="TextBox 12"/>
          <p:cNvSpPr txBox="1"/>
          <p:nvPr/>
        </p:nvSpPr>
        <p:spPr>
          <a:xfrm>
            <a:off x="0" y="3429000"/>
            <a:ext cx="2286000" cy="646331"/>
          </a:xfrm>
          <a:prstGeom prst="rect">
            <a:avLst/>
          </a:prstGeom>
          <a:noFill/>
        </p:spPr>
        <p:txBody>
          <a:bodyPr wrap="square" rtlCol="0">
            <a:spAutoFit/>
          </a:bodyPr>
          <a:lstStyle/>
          <a:p>
            <a:r>
              <a:rPr lang="en-US" sz="3600" b="1" u="sng" dirty="0" smtClean="0">
                <a:solidFill>
                  <a:srgbClr val="7030A0"/>
                </a:solidFill>
                <a:latin typeface="+mj-lt"/>
              </a:rPr>
              <a:t>Contact Us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3176537-335913-9-backgrounds-of-green-grass-isolated-on-white-background-vector-illustration.jpg"/>
          <p:cNvPicPr>
            <a:picLocks noChangeAspect="1"/>
          </p:cNvPicPr>
          <p:nvPr/>
        </p:nvPicPr>
        <p:blipFill>
          <a:blip r:embed="rId2"/>
          <a:stretch>
            <a:fillRect/>
          </a:stretch>
        </p:blipFill>
        <p:spPr>
          <a:xfrm>
            <a:off x="0" y="6297352"/>
            <a:ext cx="9144000" cy="636848"/>
          </a:xfrm>
          <a:prstGeom prst="rect">
            <a:avLst/>
          </a:prstGeom>
        </p:spPr>
      </p:pic>
      <p:pic>
        <p:nvPicPr>
          <p:cNvPr id="6" name="Picture 5" descr="Planet Ayurveda_water-mark.jpg"/>
          <p:cNvPicPr>
            <a:picLocks noChangeAspect="1"/>
          </p:cNvPicPr>
          <p:nvPr/>
        </p:nvPicPr>
        <p:blipFill>
          <a:blip r:embed="rId3"/>
          <a:stretch>
            <a:fillRect/>
          </a:stretch>
        </p:blipFill>
        <p:spPr>
          <a:xfrm rot="19509730">
            <a:off x="328066" y="3289720"/>
            <a:ext cx="8010769" cy="727321"/>
          </a:xfrm>
          <a:prstGeom prst="rect">
            <a:avLst/>
          </a:prstGeom>
        </p:spPr>
      </p:pic>
      <p:sp>
        <p:nvSpPr>
          <p:cNvPr id="3" name="TextBox 2"/>
          <p:cNvSpPr txBox="1"/>
          <p:nvPr/>
        </p:nvSpPr>
        <p:spPr>
          <a:xfrm>
            <a:off x="152400" y="5323582"/>
            <a:ext cx="8991600" cy="1077218"/>
          </a:xfrm>
          <a:prstGeom prst="rect">
            <a:avLst/>
          </a:prstGeom>
          <a:noFill/>
        </p:spPr>
        <p:txBody>
          <a:bodyPr wrap="square" rtlCol="0">
            <a:spAutoFit/>
          </a:bodyPr>
          <a:lstStyle/>
          <a:p>
            <a:pPr algn="ctr"/>
            <a:r>
              <a:rPr lang="en-US" sz="3200" b="1" dirty="0" smtClean="0">
                <a:solidFill>
                  <a:srgbClr val="7030A0"/>
                </a:solidFill>
                <a:latin typeface="+mj-lt"/>
              </a:rPr>
              <a:t>LIVER CIRRHOSIS CAN BE CURED IN MANY PATIENTS USING AYURVEDIC MEDICINES AND HERBS</a:t>
            </a:r>
            <a:endParaRPr lang="en-US" sz="3200" b="1" dirty="0">
              <a:solidFill>
                <a:srgbClr val="7030A0"/>
              </a:solidFill>
              <a:latin typeface="+mj-lt"/>
            </a:endParaRPr>
          </a:p>
        </p:txBody>
      </p:sp>
      <p:sp>
        <p:nvSpPr>
          <p:cNvPr id="8" name="Rectangle 7"/>
          <p:cNvSpPr/>
          <p:nvPr/>
        </p:nvSpPr>
        <p:spPr>
          <a:xfrm>
            <a:off x="0" y="838200"/>
            <a:ext cx="9144000" cy="4524315"/>
          </a:xfrm>
          <a:prstGeom prst="rect">
            <a:avLst/>
          </a:prstGeom>
        </p:spPr>
        <p:txBody>
          <a:bodyPr wrap="square">
            <a:spAutoFit/>
          </a:bodyPr>
          <a:lstStyle/>
          <a:p>
            <a:pPr algn="just"/>
            <a:r>
              <a:rPr lang="en-US" sz="3200" dirty="0" smtClean="0"/>
              <a:t>Cirrhosis is a slowly progressing disease in which healthy liver tissue is replaced with scar tissue, eventually preventing the liver from functioning properly</a:t>
            </a:r>
          </a:p>
          <a:p>
            <a:pPr algn="ctr"/>
            <a:r>
              <a:rPr lang="en-US" sz="3200" b="1" dirty="0" smtClean="0">
                <a:solidFill>
                  <a:srgbClr val="002060"/>
                </a:solidFill>
              </a:rPr>
              <a:t>There are 3 stages of Liver Disease</a:t>
            </a:r>
          </a:p>
          <a:p>
            <a:pPr algn="ctr"/>
            <a:r>
              <a:rPr lang="en-US" sz="3200" b="1" dirty="0" smtClean="0">
                <a:solidFill>
                  <a:srgbClr val="002060"/>
                </a:solidFill>
              </a:rPr>
              <a:t> </a:t>
            </a:r>
          </a:p>
          <a:p>
            <a:pPr marL="514350" indent="-514350" algn="ctr">
              <a:buAutoNum type="arabicParenR"/>
            </a:pPr>
            <a:r>
              <a:rPr lang="en-US" sz="3200" b="1" dirty="0" smtClean="0">
                <a:solidFill>
                  <a:srgbClr val="002060"/>
                </a:solidFill>
              </a:rPr>
              <a:t>Fatty Liver</a:t>
            </a:r>
          </a:p>
          <a:p>
            <a:pPr marL="514350" indent="-514350" algn="ctr">
              <a:buAutoNum type="arabicParenR"/>
            </a:pPr>
            <a:r>
              <a:rPr lang="en-US" sz="3200" b="1" dirty="0" smtClean="0">
                <a:solidFill>
                  <a:srgbClr val="002060"/>
                </a:solidFill>
              </a:rPr>
              <a:t>Inflamed Liver (Hepatitis) </a:t>
            </a:r>
          </a:p>
          <a:p>
            <a:pPr marL="514350" indent="-514350" algn="ctr">
              <a:buAutoNum type="arabicParenR"/>
            </a:pPr>
            <a:r>
              <a:rPr lang="en-US" sz="3200" b="1" dirty="0" smtClean="0">
                <a:solidFill>
                  <a:srgbClr val="002060"/>
                </a:solidFill>
              </a:rPr>
              <a:t>Liver Cirrhosis ( Liver Fibrosis ) </a:t>
            </a:r>
          </a:p>
        </p:txBody>
      </p:sp>
      <p:sp>
        <p:nvSpPr>
          <p:cNvPr id="10" name="TextBox 9"/>
          <p:cNvSpPr txBox="1"/>
          <p:nvPr/>
        </p:nvSpPr>
        <p:spPr>
          <a:xfrm>
            <a:off x="0" y="0"/>
            <a:ext cx="9144000"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4800" dirty="0" smtClean="0"/>
              <a:t>What is Liver Cirrhosis </a:t>
            </a:r>
            <a:endParaRPr lang="en-US" sz="4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3176537-335913-9-backgrounds-of-green-grass-isolated-on-white-background-vector-illustration.jpg"/>
          <p:cNvPicPr>
            <a:picLocks noChangeAspect="1"/>
          </p:cNvPicPr>
          <p:nvPr/>
        </p:nvPicPr>
        <p:blipFill>
          <a:blip r:embed="rId2"/>
          <a:stretch>
            <a:fillRect/>
          </a:stretch>
        </p:blipFill>
        <p:spPr>
          <a:xfrm>
            <a:off x="0" y="6297352"/>
            <a:ext cx="9144000" cy="636848"/>
          </a:xfrm>
          <a:prstGeom prst="rect">
            <a:avLst/>
          </a:prstGeom>
        </p:spPr>
      </p:pic>
      <p:pic>
        <p:nvPicPr>
          <p:cNvPr id="9" name="Picture 8" descr="Planet Ayurveda_water-mark.jpg"/>
          <p:cNvPicPr>
            <a:picLocks noChangeAspect="1"/>
          </p:cNvPicPr>
          <p:nvPr/>
        </p:nvPicPr>
        <p:blipFill>
          <a:blip r:embed="rId3"/>
          <a:stretch>
            <a:fillRect/>
          </a:stretch>
        </p:blipFill>
        <p:spPr>
          <a:xfrm rot="19509730">
            <a:off x="328066" y="3289720"/>
            <a:ext cx="8010769" cy="727321"/>
          </a:xfrm>
          <a:prstGeom prst="rect">
            <a:avLst/>
          </a:prstGeom>
        </p:spPr>
      </p:pic>
      <p:sp>
        <p:nvSpPr>
          <p:cNvPr id="3" name="TextBox 2"/>
          <p:cNvSpPr txBox="1"/>
          <p:nvPr/>
        </p:nvSpPr>
        <p:spPr>
          <a:xfrm>
            <a:off x="0" y="0"/>
            <a:ext cx="9144000" cy="107721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smtClean="0">
                <a:solidFill>
                  <a:srgbClr val="7030A0"/>
                </a:solidFill>
                <a:latin typeface="+mj-lt"/>
              </a:rPr>
              <a:t>NORMAL LIVER- FATTY LIVER – INFLAMED LIVER AND LIVER CIRRHOSIS &amp; Liver Cancer </a:t>
            </a:r>
          </a:p>
        </p:txBody>
      </p:sp>
      <p:pic>
        <p:nvPicPr>
          <p:cNvPr id="16386" name="Picture 2" descr="http://t0.gstatic.com/images?q=tbn:ANd9GcQOhzGzWIO2ooYBNn4WoihYVh-fjdVtKG7OXcbQOcB9GI4_blvP"/>
          <p:cNvPicPr>
            <a:picLocks noChangeAspect="1" noChangeArrowheads="1"/>
          </p:cNvPicPr>
          <p:nvPr/>
        </p:nvPicPr>
        <p:blipFill>
          <a:blip r:embed="rId4"/>
          <a:srcRect/>
          <a:stretch>
            <a:fillRect/>
          </a:stretch>
        </p:blipFill>
        <p:spPr bwMode="auto">
          <a:xfrm>
            <a:off x="457200" y="1143000"/>
            <a:ext cx="2971800" cy="2622700"/>
          </a:xfrm>
          <a:prstGeom prst="rect">
            <a:avLst/>
          </a:prstGeom>
          <a:noFill/>
        </p:spPr>
      </p:pic>
      <p:pic>
        <p:nvPicPr>
          <p:cNvPr id="16390" name="Picture 6" descr="http://t1.gstatic.com/images?q=tbn:ANd9GcRSpMKSFjqMBGg1mlI4Vftr2tRfUbEWgCckCaYnd85DL6FJgixS"/>
          <p:cNvPicPr>
            <a:picLocks noChangeAspect="1" noChangeArrowheads="1"/>
          </p:cNvPicPr>
          <p:nvPr/>
        </p:nvPicPr>
        <p:blipFill>
          <a:blip r:embed="rId5"/>
          <a:srcRect/>
          <a:stretch>
            <a:fillRect/>
          </a:stretch>
        </p:blipFill>
        <p:spPr bwMode="auto">
          <a:xfrm>
            <a:off x="4267200" y="1124171"/>
            <a:ext cx="3429000" cy="2568441"/>
          </a:xfrm>
          <a:prstGeom prst="rect">
            <a:avLst/>
          </a:prstGeom>
          <a:noFill/>
        </p:spPr>
      </p:pic>
      <p:sp>
        <p:nvSpPr>
          <p:cNvPr id="15" name="TextBox 14"/>
          <p:cNvSpPr txBox="1"/>
          <p:nvPr/>
        </p:nvSpPr>
        <p:spPr>
          <a:xfrm>
            <a:off x="7790053" y="2209800"/>
            <a:ext cx="1353947" cy="954107"/>
          </a:xfrm>
          <a:prstGeom prst="rect">
            <a:avLst/>
          </a:prstGeom>
          <a:noFill/>
        </p:spPr>
        <p:txBody>
          <a:bodyPr wrap="square" rtlCol="0">
            <a:spAutoFit/>
          </a:bodyPr>
          <a:lstStyle/>
          <a:p>
            <a:r>
              <a:rPr lang="en-US" sz="2800" b="1" dirty="0" smtClean="0"/>
              <a:t>Fatty Liver </a:t>
            </a:r>
            <a:endParaRPr lang="en-US" sz="2800" b="1" dirty="0"/>
          </a:p>
        </p:txBody>
      </p:sp>
      <p:sp>
        <p:nvSpPr>
          <p:cNvPr id="16392" name="AutoShape 8" descr="data:image/jpeg;base64,/9j/4AAQSkZJRgABAQAAAQABAAD/2wCEAAkGBhQSEBQUExQUFRQUFBUUFxQYGBgZFBUWFBcWGBkXFRUXHCYeFxojGRQYHy8gIycpLCwtFh4xNjAqNSYrLCkBCQoKDgwOGg8PGikkHyUtKSksKSwsLCwpLCkpKSwpKSwsLCwsLCksKSksKSwpLCwsLCwpKSkpLCwsLCksLCwpLP/AABEIAKQBBwMBIgACEQEDEQH/xAAbAAEAAgMBAQAAAAAAAAAAAAAABQYBAwQCB//EAEUQAAEDAgMFBAYFCgUFAQAAAAEAAhEDIQQSMQUGQVFhEyJxkQcjMkKBoRRSkrHBFiQzU2Jyc7LR8BWCwuHxNEODotIX/8QAGgEBAAMBAQEAAAAAAAAAAAAAAAEDBAIFBv/EACcRAAICAQQCAwABBQAAAAAAAAABAgMRBBIhMRNRIjJBYRQjM4GR/9oADAMBAAIRAxEAPwD7iiIgCIiAIiIAiIgCIiAIiIAiIgCIiAIiIAiIgCIiAIiIAiIgCIiAIiIAiIgCIiAIiICC2zvfSw1cUntfJoVKwcAMp7OfVzPtuAdA45UfvrhG9pNUA0ozjK8xLmsgFrTnIe9rSGzBcAVx7z4fCVarqWIDpqUWMJDsrQx1Xuw6bPDxMi8LhqYXZrKhea8do9j2tNR2Rrqj6VfMwAd3O6nScSTBsLTcCc/LLC9p2faHPmyQadUDNnbTjMWR7b2t1sXBYZvhh3VBTY4uf2woluVzS1zhUIJDwJb6p1xOi5MHsTB13VH03OflrVA8hzoFQYhld7dItVpNt0IW3Ze5GHoPL2dpmNRlSS4nvU+1y8Lgds/W9xyCAsSLAWUAREQBERAFgrKwUBXX73ZauKa5gFPC+24Ocahmmx4LaeTKR349ubaLjq+kqgAHMpVnsdTp1A5rW37SucPlgu9oPHgUx+PwbnYmhWYWtqVT2riTDnUhhQ18t9kA1aV7RlUb22yJFK9qLxANSDTp1Klc3BkuD6b6gOtjCAtext5qOKc9tIkmmBnBaRkJc9uVx0D5pnu8iDxUsoHdLZlKnTfVpZz9KqHEOc9uV5zgBstgEd0DW9yTqp5AEREAREQBERAeKtQNaXHQAk+AVXwu+5Lab6tHsqdYNfSdnz5mOp1KhlrW914bTmNO97U2VpqOgE6wCqDgH7MFPO6n2YyNeA9z3FrewFQMZeGwzFuAY36xQEu/f+nDclGu4k4YFpZlIGLdDNTd8d7Ly1iV7/8A0DDHLl7R2an2ghhiTTfUbTJJ7tQspOIB5argo7Z2YS4MBc5tbDU4Y17i6pSLmUcoGoaaThOgymVM09zsK1zHCkAWMyAZnREPbJEwXBtR4DjcBxQHJhd+6T2z2dWSWAMawuqd+g2uSWDkx02nhzVlY+VBDcjCBmQU3AS10ipUDjlpikAX5pI7MBscgp1oQHpERAEREARFgoCv7Xw2FdiGvq1Q2ozsu7nAHqn9q2R4nyUFU3W2acsVwC2rUqznYTFUsJZ3mnujsmAcQGgSuraL4xlawPfZa4N6TAD81q7bKXXmPGWjrzBM+S72mqFG5ZyTuzNo4SiwsZXpxnqVDLwTNV7qjvhmeV1neHD/AK+l9oKqvpkOtm0HdB1ggze9pWGBxveQTmgeFzfgPvXXjOv6Zey1flJhv19L7YWRvFhv19L7QVTGY97NYkwT0F5BuLFZrPcHZe9LgTBPciDYGOieMn+mXst1LblBzg1tamXEwAHAkk8l3SqJhyTVo3P6WnmB4QbCRYq9BVtYM1kNjwZREUFYWCsrBQFbxOGwDn1C91Muqdqx81Ne2aynUbE2kUWj4Li/wTZrSIe1sURh8oqkBzG03UxmE94hjyJ68wtWy8we1pY7vVKt7xAqPIJI01XvG4jvubmzm5F54cPraFdbTWtOn+k9S27hWMAFemGtAHtjQCBf4Le3b2HOlamfBwP3Kt7Mx/ZucXBxztBLSWwLm+XQAz8l0Ys1aDu0bAFThLjlaAXGwtKnaQ6MPH/CbdvDhwYNamDExmE+SflDh/19L7QUHWxlN/Z+smxJcGkuzFogH6uq14HHVCxlMZYky4SSALgkEalRgjwccFkwu16NR2WnVY9wEw1wJgRNh4hdirey3tNekGQ4BlWake0fVn8VZFyUSWHgIiIcnis4ZTJgQZPIcb8LKpDBbLhre0okMqUarZq6Pw7WMpn2uDWNEcYurJtc/m9b+FU/lK+MueQ8GSZyn5C8qUjbpdL52+ej6FhcJs2i6W1abfWiq0Gt3WvbnIyAmwmq8x+1yAU23ejCafSKP22/1Xz3aANXDyLkRyJgSYnhx05qLo1hYTF41PGNOZU7TRVoFZFvPK/D6wN5cKdK9IxycCs/lHhv19P7QXz3Zb/WnvG4OYnXTSFMslt7x8Rbp1UqJkv0/iltLUN48N+vp/aC6MHtKlVk06jHxY5SDHjCpWNrOEi4Ji945/cpHcSsXGuSZvSj7LkccFTr+DkmW1ERcFQWCsrBQFM2g530zEBriLstAIcezYY1mbLVUaMzieLgSJIyi/nrMaLbtEfneI9m7qYuJv2bflwXkCWwfaaQOIHIxZXLo9Gr6o1CmRmJvae8JbEASTE6Ly/E2APUE5bC4MTpGnXRdTaoDiLiIIBlxJiSAD+C11KpayHGC64iJ1mI4LosbFVpzEjQAS2wBJB/A/JeXZgAeRgn9mBaR46wuipUa8ZWtcZ5y0czfjGnXRawyY0jQaRAMQQNTIuOCEZPGHa4VaUwB2zIk951+Su4VLa8mtS0INVhmINnEcOCugVMjHqPsZREXJnMFChRAUJ+KeWERYGplIMZQKrpkA6246rzhqwOQHK4EgcAYMxpof6ld+z30TTeXgF4dUboRMVHedytOFwj+9Vblim4ta0iMwgd1oAs0Gw1JVy6PSg0omajgDeXCYaG3sIJHTiCfuW+hhGuY4iq8kZgGzNiZtN7C3Ky5sOzNUADJk95twCHXIaDBH+xUthqlMPeWg06kx2cyDYQY08iobIm2jmqtc2mWGm0tlpc+Qe453Enjr4L23DU8r3Me6kwtuyQOBgkH8NVz7Q2fV7RjiQHPIaACTTkGQHN4ptTZtQ1mF7qbgSALEBpbca8NVBCSeOe+Tbsasw4qnkGX1dTug2ECmLgaGVa1VNmU/z8F0F+SpJbGT/t3H98Fa1wzJbjdwERFBUce1/+nrfwqnX3TwXx2rQENE3MSY6DSPuX2LazZw9Yc6VT+Ur5l/hJGXMQTlEBv7s6rpLJ6WgtjW3lngYhtJobPHXrA71uEL1icC2oARAbBmL8ZNuvioqnSzEnjcxy6fNS2zGQS06OBgSdRPHRWJ/h6FlfiTsg+SRwlEUQC0S+CRE3dpLugXJQ2i4OzOJNza3HXxC7XgtaTpAM68eZOqrzhLTHC/hNrJJYKtLFXJuXJaBWbUYcs3kRqBoRE9Z81Lbl04diPGnbiO65VzZVfM0CY/o4WlWjdSz6/wD4fiC10HyUS6PMvg624FkREVRlCwVlYKApO03j6XiAZs5h4W9XTjXnpPRYGIIs0hpJkDKAQBzN5CztSqRi64AJJcziI/RMsZGhvx81qbEuILT3pHBvAEGBeOYV8ej0ql8Vk9PrOc4NzkECbQXcfZnw4kar058OOaYMkcSQY0BNo0PBamCTMA5baSYnnF7WXS+qLSAAQeUgW+IFlJY+z3XsW6Nm0xqLmASeZPxK8UvZNoPs5m8C4xxMEhvNYZLYAMD3eMgExI0/FZwpDWuIHQA+yS4kjp+IUHAwb5NIlwM1qd22HtGxjjzVzCpeDF6QEd2uwGNMxdJEEadVdAqpdmPUfYyiIuSgLBWVgoCjUgSwjKRJqcif0rr/ACW1tNrHTJs2IFmzfjz0Xbs+jma0WZldUe13F57R9jyAvbqFzYuuH1HEuEBoi4GY+81wi1uPFWxPQrnuWDNE03B5eS1ws0iZkjmOPBacHs9z4ioGmTIJ7wgDX4rW3FO7RpY8fWgg3i89cw0W91MtfnDmOfVdnLYgN7osdeRupLHlPhnU7COe4ue8gMMXkGBeWStWLrMqB8PBLQ0hrruc7hebN4LbX2yMgfma9wJaWxZs2sNZsFH1qWRtMlwcSTmAE5IvLhxELnHJxFOT+XHo7dnbTdVx9MFgaGUa1wZk5mCPIK2Ko7FYz6Y0sqB7ctUAACNKbi6RrMq3Lh9mS7G/gIiKCk5dp/oKv8N/8pVKy2jgGtuOtrc9FctsujDVjypVD/6FUWjtRjHMdlGg5wDzngbkqyBdVGTy0iOx2zXNJc2MmoEWMcQQJXXsfZrpD3WaAbnmZH4rubiQLh19bctBpzWuntXOSx5lhBbyg6t08pXTPQVts4OLX+zkxO02hxDbjxtI4X1URWJETxM9Aedr8V2f4Y7tACZaD7Q1iNSDZSTMHaPagAi0jMPrKey6NldCW3k4thMgybSbHpwBm2quO63t1xy7IDjbK6FAtGSTawJAkAeFus2UxuXWL3VyZ1pgcoDTp5rmXCPP1E3a3MtKIiqMYWCsrBQFI2s786r2kB7bzaeypw08vFaavda4xNwDIGg1joOkSrNjt2mVKjnl9RpdBIaQASAGzBB4BafyTpzPaVZF9W+H1eSsU0kbIXxUUiEaZAuILZmbERY+ZWGOJAnLoXH3ROrQSLuvOkWUmN38O0g/SKggAfpWaDhotlPYFFx7uIqEgEWeyRIj6qnyI688SOqA66kRYFvd5wHAQ2Qbrw9uXidQHDgb2kdZU23dZon1tbvRN2E2Ea5V6/Jlv62rrPuTPXu3RyRz54kFSYDWpGwirSAAm0GBHAK7qEw+67Gva7PVcWuDgCWwSJiYbcXU0FW3kotmpvKMosLKgqCwsryUBQaQcQ4F0jPUaJbJaO0dodddV24dx9+J9nQe7oQLkTMXUq7ddgn11ZolzozNgZiTxbzK0nYdEEn6TUkxJzsnp7q78iRtjdHGDgZSY6gSHDOHSLy4CRA6iLrmrtAIILpqENgEDiLydBAUpS2XhgQPpL5AyyXsmP3svXVbKW71B1m13meAcwn+VQrI/jOlel7ODZ2JaC91QZ253ZQGXadI6ixEriNOH9o2AYJIImPHpzVhG6TL+trmebmn/Sj90qbmlpq1i3SMzfwautyJjqIJt8kZsID6ZTtfJW00j1dgBYK5KI2du4yjUa8PqOLWuaA4ggBxBJgAXsFLLhvJjtkpSyjKLCyoKzi2yPzat/CqfyFfJ4Gch3WAJJ0sAOHivsGJoh7HNOjmlpjWCIMeareJ3Lw4hz6tUR7xe0eZyqU8GvTXqpvP6VPDYRpOp6uERDbnkSYm3QrOAcJYIIa0GCYvIuAeQKsZ3bwQn84dw/7jOH+Wy6aG62HeZZXqOI4tqMOv+VSpr2aZalNPsgce9rCSbWAA1PgPhzXjB7TY7WGmI0B1HGysdfcmi4y6rWsIHeaP9K5au5eEZd1eo23Gq0W+IUuwzwlU4YlnJGbQZDdbEkk2IgtsVMbhj1dU/tN+TFz4ihgm04djHFnLtGk/CGypDdjF4XvMw9RxLjmIfIJgRbMBwXLmn+nDk/G44ZY0RFBmCFFoxuJFOm5590T/ALKHwOzm2ltdlEXN+So2196XvnvEDoY+QXHtna5c4kmSqtisWSV59lspP+D1tNpU1lklW2pfVcx2geH9+SjC+63MVWT0fDFLGCSG36zBmY94ykGMzoMc7qUHpArObOcieAJVbJsfJR+DPdI5Ehd7n7K3p4N9F0HpGxAPt+YafwXQz0jYgXlp6Fo/CFRMl10l8DwUqc/YnpavR9A2P6T3vrMp1KM53BgNOS6SYnLxHPkvooVG9GW7Yp0fpTx6ysO4D7lKbW4F2vhAV5C3V7tvyPE1GzfiC4BKicXtNznFtKIGtTUDo0cVq3j2gWgU2mHPuSODQfxUU7HBjcreXzVF9yjwjiMM8nnG09cz3O8So44xg0AXPtDaJ4qGqYn5rzLJ+jbCvgl62PB4Lkdj4vF+lvuXFUrFc73qhyZaqyVp7xva6czjB4uOnx5Kdp7bBaCBrqqFV1APG3mCFIbNxfqxe60Rtkl2VupZLFiNskG2YeDjP3rzR3xrsdPaZx9V4H3i6gMRiDK5XPuufPYnwy1URa5R9BwHpDYYFdmT9tveaOpHtferZhsU2owOY4Oa4SHDQhfC69d2jbkwAOZJgAfGF9n3e2Z9HwtKlxYwAx9Y3d8yV6WltnYnuMWoqjX0NubYbhqRe659lreLnHQf16BUDHbZ7Ql1WHuN8pksZawaw/epH0kVj2tAcGse/wCJIaD/AHzVAxONPDUqnVWty2o26OiOzeyVxm3+AAjhyt8yo2rtgi4EE+8LHzCjzWP9FqMmeSyYPQ2r0SrN6a8Fpc5wGhJv8VyVce9096f6fEKPB016rpLb66mF08nO1G1laYEnWf7lWvcbaLRjqTXHXMB+8WmFTiIJ++OWllY9wKRdtKhxANR2thlYRbmZKtpk96RVqYrxNn2xEReufPBQm99bLhj1cB/fkptV/fj/AKXwe38VXb9GWV/dHyraFaSot1124sXK5hTuvMPpK+InljFsAXqIRrZUonJngozAe9+8VLVmw0qP2JSDgT+0VJzJnSaSl91d2jja4aQexpwarufJg6mPJc+A2XUxNYUaIzOnvO9ymPrPP+nivsOwNhMwlEUqcni5x1e86uPUrRTU28vow6nU7FiPZI0mAAACALADQAcF6RFtPGKNtLFZ8TVJ912QeDBE/NR9eprddeIHra38V/zKicS9eBZJuTz7PQriRuPrSVoot5rfUpTdeIVDZrXRkRotRPLmsVNV5aVCOjnxNTTxH3rGBfA+K8YnUDr+K3UGjKT1P3lWLo5fZveuc1IWH17LxhaD6tRtOmJe85QPHiegF/BTjLwi3KS5LP6P9hmtiRWcJp0TI5GpFh1gGV9UCjtgbGbhsOyk2+W5dxc43JPifwUkvcpr8cEjxbrPJLJQfSRRb2lF0d4sqNPgC0j5lfNsYDpxX030jxmo/u1b/YXzTGOuvP1P+Rnt6Nf2Ezke/uxadInzXhxt4f8AC9lk/E/P+qwBfrIHUnhCoX8FzeDnrTI0if8AiJXVUJtJFjPmrxu76MnVmufic9EZctJvvA8ajh8gDzK7MP6IJee1xHq+ApshzhwlziQD4BafBN44Mr1lUW+T5ywOe4MY1z3O0a0FzzysF9b9H25rsM0161q9RsZLRSbJMSPeIiV37tbgYfBVHVaed9Rwy53kEhpiQ0AADRWaFrpoUOX2YNTq3Z8Y9GURFpMIUNvePzOp/l+8KZURvZRc7CVQwSYB8iCfkFzNZizqH2R8fxDLrUGLdVfJQW1XlOLPoovjJr7Je204XulNQ5abXVHfVYCT8YsB8VcN2/R86oe0xjQG+7QBM+NVwj7IKthVKRVbfGtZbKZh8G7FVG0KQLnOIBI0Y2Rmc46CATqrvgPQ9h6br1q7mT7Etb8C5ozEK7YLZtOk3LSYym3k1oaPILphbIVKK5PLt1U5vjg49l7IpYamKdFjabBwA1PMnUnqV2JCyrujJ2FhZWEBQNrDLia4/bn7TQfxUJWsVYN5qRbjHHg+mx3lLfwVdxLtV4F62zZ6VbzFGnE4gGwXNPFZK9tas3LNMTnquXgLZVYtZcAF0kd5ycmJ9oeI+V1qo1jl/u6kNjbKdjMU2iyzRJe8XDGwbkHrAhXSh6JWD28Q8jk1jWnzutldE5x4KJXwhLkoWFYXkNAJJMAAS4nkBxX07cfdD6M3tao9e9sRqKTfqjrzKlNh7o4fCXptJeRBe4y/z4fBTIC30aZV8vsxXalz4XQCyiLWZSJ3i2E3FUSwnK4XY/6rv6cwvl9b0bY8vI7OkRm9rtRlI5wRmHgvsqQqp1Rm8s006qypbYvg+a7L9EJscRX4gllIWIHAvcJ8gFddlbr4bDgdlRY0/WIzP+26SpZYhTGuMekVzunP7MLKIrCoIiIAiIgCwVlEBBYzcnCVXF7qQDjc5S5snmQ0wvVLcvBtj1DDH1pd/MSptFztR1vl1k1UMO1gDWNa0DQAAAfALYAsoujkIiIAiIgCwsogKtvnhh6qpyJYT43HzB81TcWRML6jtDZ7K1MsqCWnzkaEHmqdjPR9UzeqqtLeAqA5vtNsfJefqdPKcsxNVNqisMp7qfFYJVkduLizb1PjnP8A8rdhvRrUd+lrtaOTGkn7TtPJZFpLH+GtX1r9Ka+vHjoBqSTpACsuwPR5UrxUxJdSpm4pC1Vw/aJ9gdNfBXDY25eGwzg9rC6oNKjzmcPAaN+AU9C206RR5lyZrNS3xHg5Nm7KpYdgZSY1jRwHHqTqT4rsRFtSwY+wiIpAREQBERAEREAREQBERAEREAREQBERAEREAREQBERAEREAXklEUAysSiISZWURSQEREAREQBERAEREAREQBERAEREAREQ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4" name="AutoShape 10" descr="data:image/jpeg;base64,/9j/4AAQSkZJRgABAQAAAQABAAD/2wCEAAkGBhQSEBQUExQUFRQUFBUUFxQYGBgZFBUWFBcWGBkXFRUXHCYeFxojGRQYHy8gIycpLCwtFh4xNjAqNSYrLCkBCQoKDgwOGg8PGikkHyUtKSksKSwsLCwpLCkpKSwpKSwsLCwsLCksKSksKSwpLCwsLCwpKSkpLCwsLCksLCwpLP/AABEIAKQBBwMBIgACEQEDEQH/xAAbAAEAAgMBAQAAAAAAAAAAAAAABQYBAwQCB//EAEUQAAEDAgMFBAYFCgUFAQAAAAEAAhEDIQQSMQUGQVFhEyJxkQcjMkKBoRRSkrHBFiQzU2Jyc7LR8BWCwuHxNEODotIX/8QAGgEBAAMBAQEAAAAAAAAAAAAAAAEDBAIFBv/EACcRAAICAQQCAwABBQAAAAAAAAABAgMRBBIhMRNRIjJBYRQjM4GR/9oADAMBAAIRAxEAPwD7iiIgCIiAIiIAiIgCIiAIiIAiIgCIiAIiIAiIgCIiAIiIAiIgCIiAIiIAiIgCIiAIiICC2zvfSw1cUntfJoVKwcAMp7OfVzPtuAdA45UfvrhG9pNUA0ozjK8xLmsgFrTnIe9rSGzBcAVx7z4fCVarqWIDpqUWMJDsrQx1Xuw6bPDxMi8LhqYXZrKhea8do9j2tNR2Rrqj6VfMwAd3O6nScSTBsLTcCc/LLC9p2faHPmyQadUDNnbTjMWR7b2t1sXBYZvhh3VBTY4uf2woluVzS1zhUIJDwJb6p1xOi5MHsTB13VH03OflrVA8hzoFQYhld7dItVpNt0IW3Ze5GHoPL2dpmNRlSS4nvU+1y8Lgds/W9xyCAsSLAWUAREQBERAFgrKwUBXX73ZauKa5gFPC+24Ocahmmx4LaeTKR349ubaLjq+kqgAHMpVnsdTp1A5rW37SucPlgu9oPHgUx+PwbnYmhWYWtqVT2riTDnUhhQ18t9kA1aV7RlUb22yJFK9qLxANSDTp1Klc3BkuD6b6gOtjCAtext5qOKc9tIkmmBnBaRkJc9uVx0D5pnu8iDxUsoHdLZlKnTfVpZz9KqHEOc9uV5zgBstgEd0DW9yTqp5AEREAREQBERAeKtQNaXHQAk+AVXwu+5Lab6tHsqdYNfSdnz5mOp1KhlrW914bTmNO97U2VpqOgE6wCqDgH7MFPO6n2YyNeA9z3FrewFQMZeGwzFuAY36xQEu/f+nDclGu4k4YFpZlIGLdDNTd8d7Ly1iV7/8A0DDHLl7R2an2ghhiTTfUbTJJ7tQspOIB5argo7Z2YS4MBc5tbDU4Y17i6pSLmUcoGoaaThOgymVM09zsK1zHCkAWMyAZnREPbJEwXBtR4DjcBxQHJhd+6T2z2dWSWAMawuqd+g2uSWDkx02nhzVlY+VBDcjCBmQU3AS10ipUDjlpikAX5pI7MBscgp1oQHpERAEREARFgoCv7Xw2FdiGvq1Q2ozsu7nAHqn9q2R4nyUFU3W2acsVwC2rUqznYTFUsJZ3mnujsmAcQGgSuraL4xlawPfZa4N6TAD81q7bKXXmPGWjrzBM+S72mqFG5ZyTuzNo4SiwsZXpxnqVDLwTNV7qjvhmeV1neHD/AK+l9oKqvpkOtm0HdB1ggze9pWGBxveQTmgeFzfgPvXXjOv6Zey1flJhv19L7YWRvFhv19L7QVTGY97NYkwT0F5BuLFZrPcHZe9LgTBPciDYGOieMn+mXst1LblBzg1tamXEwAHAkk8l3SqJhyTVo3P6WnmB4QbCRYq9BVtYM1kNjwZREUFYWCsrBQFbxOGwDn1C91Muqdqx81Ne2aynUbE2kUWj4Li/wTZrSIe1sURh8oqkBzG03UxmE94hjyJ68wtWy8we1pY7vVKt7xAqPIJI01XvG4jvubmzm5F54cPraFdbTWtOn+k9S27hWMAFemGtAHtjQCBf4Le3b2HOlamfBwP3Kt7Mx/ZucXBxztBLSWwLm+XQAz8l0Ys1aDu0bAFThLjlaAXGwtKnaQ6MPH/CbdvDhwYNamDExmE+SflDh/19L7QUHWxlN/Z+smxJcGkuzFogH6uq14HHVCxlMZYky4SSALgkEalRgjwccFkwu16NR2WnVY9wEw1wJgRNh4hdirey3tNekGQ4BlWake0fVn8VZFyUSWHgIiIcnis4ZTJgQZPIcb8LKpDBbLhre0okMqUarZq6Pw7WMpn2uDWNEcYurJtc/m9b+FU/lK+MueQ8GSZyn5C8qUjbpdL52+ej6FhcJs2i6W1abfWiq0Gt3WvbnIyAmwmq8x+1yAU23ejCafSKP22/1Xz3aANXDyLkRyJgSYnhx05qLo1hYTF41PGNOZU7TRVoFZFvPK/D6wN5cKdK9IxycCs/lHhv19P7QXz3Zb/WnvG4OYnXTSFMslt7x8Rbp1UqJkv0/iltLUN48N+vp/aC6MHtKlVk06jHxY5SDHjCpWNrOEi4Ji945/cpHcSsXGuSZvSj7LkccFTr+DkmW1ERcFQWCsrBQFM2g530zEBriLstAIcezYY1mbLVUaMzieLgSJIyi/nrMaLbtEfneI9m7qYuJv2bflwXkCWwfaaQOIHIxZXLo9Gr6o1CmRmJvae8JbEASTE6Ly/E2APUE5bC4MTpGnXRdTaoDiLiIIBlxJiSAD+C11KpayHGC64iJ1mI4LosbFVpzEjQAS2wBJB/A/JeXZgAeRgn9mBaR46wuipUa8ZWtcZ5y0czfjGnXRawyY0jQaRAMQQNTIuOCEZPGHa4VaUwB2zIk951+Su4VLa8mtS0INVhmINnEcOCugVMjHqPsZREXJnMFChRAUJ+KeWERYGplIMZQKrpkA6246rzhqwOQHK4EgcAYMxpof6ld+z30TTeXgF4dUboRMVHedytOFwj+9Vblim4ta0iMwgd1oAs0Gw1JVy6PSg0omajgDeXCYaG3sIJHTiCfuW+hhGuY4iq8kZgGzNiZtN7C3Ky5sOzNUADJk95twCHXIaDBH+xUthqlMPeWg06kx2cyDYQY08iobIm2jmqtc2mWGm0tlpc+Qe453Enjr4L23DU8r3Me6kwtuyQOBgkH8NVz7Q2fV7RjiQHPIaACTTkGQHN4ptTZtQ1mF7qbgSALEBpbca8NVBCSeOe+Tbsasw4qnkGX1dTug2ECmLgaGVa1VNmU/z8F0F+SpJbGT/t3H98Fa1wzJbjdwERFBUce1/+nrfwqnX3TwXx2rQENE3MSY6DSPuX2LazZw9Yc6VT+Ur5l/hJGXMQTlEBv7s6rpLJ6WgtjW3lngYhtJobPHXrA71uEL1icC2oARAbBmL8ZNuvioqnSzEnjcxy6fNS2zGQS06OBgSdRPHRWJ/h6FlfiTsg+SRwlEUQC0S+CRE3dpLugXJQ2i4OzOJNza3HXxC7XgtaTpAM68eZOqrzhLTHC/hNrJJYKtLFXJuXJaBWbUYcs3kRqBoRE9Z81Lbl04diPGnbiO65VzZVfM0CY/o4WlWjdSz6/wD4fiC10HyUS6PMvg624FkREVRlCwVlYKApO03j6XiAZs5h4W9XTjXnpPRYGIIs0hpJkDKAQBzN5CztSqRi64AJJcziI/RMsZGhvx81qbEuILT3pHBvAEGBeOYV8ej0ql8Vk9PrOc4NzkECbQXcfZnw4kar058OOaYMkcSQY0BNo0PBamCTMA5baSYnnF7WXS+qLSAAQeUgW+IFlJY+z3XsW6Nm0xqLmASeZPxK8UvZNoPs5m8C4xxMEhvNYZLYAMD3eMgExI0/FZwpDWuIHQA+yS4kjp+IUHAwb5NIlwM1qd22HtGxjjzVzCpeDF6QEd2uwGNMxdJEEadVdAqpdmPUfYyiIuSgLBWVgoCjUgSwjKRJqcif0rr/ACW1tNrHTJs2IFmzfjz0Xbs+jma0WZldUe13F57R9jyAvbqFzYuuH1HEuEBoi4GY+81wi1uPFWxPQrnuWDNE03B5eS1ws0iZkjmOPBacHs9z4ioGmTIJ7wgDX4rW3FO7RpY8fWgg3i89cw0W91MtfnDmOfVdnLYgN7osdeRupLHlPhnU7COe4ue8gMMXkGBeWStWLrMqB8PBLQ0hrruc7hebN4LbX2yMgfma9wJaWxZs2sNZsFH1qWRtMlwcSTmAE5IvLhxELnHJxFOT+XHo7dnbTdVx9MFgaGUa1wZk5mCPIK2Ko7FYz6Y0sqB7ctUAACNKbi6RrMq3Lh9mS7G/gIiKCk5dp/oKv8N/8pVKy2jgGtuOtrc9FctsujDVjypVD/6FUWjtRjHMdlGg5wDzngbkqyBdVGTy0iOx2zXNJc2MmoEWMcQQJXXsfZrpD3WaAbnmZH4rubiQLh19bctBpzWuntXOSx5lhBbyg6t08pXTPQVts4OLX+zkxO02hxDbjxtI4X1URWJETxM9Aedr8V2f4Y7tACZaD7Q1iNSDZSTMHaPagAi0jMPrKey6NldCW3k4thMgybSbHpwBm2quO63t1xy7IDjbK6FAtGSTawJAkAeFus2UxuXWL3VyZ1pgcoDTp5rmXCPP1E3a3MtKIiqMYWCsrBQFI2s786r2kB7bzaeypw08vFaavda4xNwDIGg1joOkSrNjt2mVKjnl9RpdBIaQASAGzBB4BafyTpzPaVZF9W+H1eSsU0kbIXxUUiEaZAuILZmbERY+ZWGOJAnLoXH3ROrQSLuvOkWUmN38O0g/SKggAfpWaDhotlPYFFx7uIqEgEWeyRIj6qnyI688SOqA66kRYFvd5wHAQ2Qbrw9uXidQHDgb2kdZU23dZon1tbvRN2E2Ea5V6/Jlv62rrPuTPXu3RyRz54kFSYDWpGwirSAAm0GBHAK7qEw+67Gva7PVcWuDgCWwSJiYbcXU0FW3kotmpvKMosLKgqCwsryUBQaQcQ4F0jPUaJbJaO0dodddV24dx9+J9nQe7oQLkTMXUq7ddgn11ZolzozNgZiTxbzK0nYdEEn6TUkxJzsnp7q78iRtjdHGDgZSY6gSHDOHSLy4CRA6iLrmrtAIILpqENgEDiLydBAUpS2XhgQPpL5AyyXsmP3svXVbKW71B1m13meAcwn+VQrI/jOlel7ODZ2JaC91QZ253ZQGXadI6ixEriNOH9o2AYJIImPHpzVhG6TL+trmebmn/Sj90qbmlpq1i3SMzfwautyJjqIJt8kZsID6ZTtfJW00j1dgBYK5KI2du4yjUa8PqOLWuaA4ggBxBJgAXsFLLhvJjtkpSyjKLCyoKzi2yPzat/CqfyFfJ4Gch3WAJJ0sAOHivsGJoh7HNOjmlpjWCIMeareJ3Lw4hz6tUR7xe0eZyqU8GvTXqpvP6VPDYRpOp6uERDbnkSYm3QrOAcJYIIa0GCYvIuAeQKsZ3bwQn84dw/7jOH+Wy6aG62HeZZXqOI4tqMOv+VSpr2aZalNPsgce9rCSbWAA1PgPhzXjB7TY7WGmI0B1HGysdfcmi4y6rWsIHeaP9K5au5eEZd1eo23Gq0W+IUuwzwlU4YlnJGbQZDdbEkk2IgtsVMbhj1dU/tN+TFz4ihgm04djHFnLtGk/CGypDdjF4XvMw9RxLjmIfIJgRbMBwXLmn+nDk/G44ZY0RFBmCFFoxuJFOm5590T/ALKHwOzm2ltdlEXN+So2196XvnvEDoY+QXHtna5c4kmSqtisWSV59lspP+D1tNpU1lklW2pfVcx2geH9+SjC+63MVWT0fDFLGCSG36zBmY94ykGMzoMc7qUHpArObOcieAJVbJsfJR+DPdI5Ehd7n7K3p4N9F0HpGxAPt+YafwXQz0jYgXlp6Fo/CFRMl10l8DwUqc/YnpavR9A2P6T3vrMp1KM53BgNOS6SYnLxHPkvooVG9GW7Yp0fpTx6ysO4D7lKbW4F2vhAV5C3V7tvyPE1GzfiC4BKicXtNznFtKIGtTUDo0cVq3j2gWgU2mHPuSODQfxUU7HBjcreXzVF9yjwjiMM8nnG09cz3O8So44xg0AXPtDaJ4qGqYn5rzLJ+jbCvgl62PB4Lkdj4vF+lvuXFUrFc73qhyZaqyVp7xva6czjB4uOnx5Kdp7bBaCBrqqFV1APG3mCFIbNxfqxe60Rtkl2VupZLFiNskG2YeDjP3rzR3xrsdPaZx9V4H3i6gMRiDK5XPuufPYnwy1URa5R9BwHpDYYFdmT9tveaOpHtferZhsU2owOY4Oa4SHDQhfC69d2jbkwAOZJgAfGF9n3e2Z9HwtKlxYwAx9Y3d8yV6WltnYnuMWoqjX0NubYbhqRe659lreLnHQf16BUDHbZ7Ql1WHuN8pksZawaw/epH0kVj2tAcGse/wCJIaD/AHzVAxONPDUqnVWty2o26OiOzeyVxm3+AAjhyt8yo2rtgi4EE+8LHzCjzWP9FqMmeSyYPQ2r0SrN6a8Fpc5wGhJv8VyVce9096f6fEKPB016rpLb66mF08nO1G1laYEnWf7lWvcbaLRjqTXHXMB+8WmFTiIJ++OWllY9wKRdtKhxANR2thlYRbmZKtpk96RVqYrxNn2xEReufPBQm99bLhj1cB/fkptV/fj/AKXwe38VXb9GWV/dHyraFaSot1124sXK5hTuvMPpK+InljFsAXqIRrZUonJngozAe9+8VLVmw0qP2JSDgT+0VJzJnSaSl91d2jja4aQexpwarufJg6mPJc+A2XUxNYUaIzOnvO9ymPrPP+nivsOwNhMwlEUqcni5x1e86uPUrRTU28vow6nU7FiPZI0mAAACALADQAcF6RFtPGKNtLFZ8TVJ912QeDBE/NR9eprddeIHra38V/zKicS9eBZJuTz7PQriRuPrSVoot5rfUpTdeIVDZrXRkRotRPLmsVNV5aVCOjnxNTTxH3rGBfA+K8YnUDr+K3UGjKT1P3lWLo5fZveuc1IWH17LxhaD6tRtOmJe85QPHiegF/BTjLwi3KS5LP6P9hmtiRWcJp0TI5GpFh1gGV9UCjtgbGbhsOyk2+W5dxc43JPifwUkvcpr8cEjxbrPJLJQfSRRb2lF0d4sqNPgC0j5lfNsYDpxX030jxmo/u1b/YXzTGOuvP1P+Rnt6Nf2Ezke/uxadInzXhxt4f8AC9lk/E/P+qwBfrIHUnhCoX8FzeDnrTI0if8AiJXVUJtJFjPmrxu76MnVmufic9EZctJvvA8ajh8gDzK7MP6IJee1xHq+ApshzhwlziQD4BafBN44Mr1lUW+T5ywOe4MY1z3O0a0FzzysF9b9H25rsM0161q9RsZLRSbJMSPeIiV37tbgYfBVHVaed9Rwy53kEhpiQ0AADRWaFrpoUOX2YNTq3Z8Y9GURFpMIUNvePzOp/l+8KZURvZRc7CVQwSYB8iCfkFzNZizqH2R8fxDLrUGLdVfJQW1XlOLPoovjJr7Je204XulNQ5abXVHfVYCT8YsB8VcN2/R86oe0xjQG+7QBM+NVwj7IKthVKRVbfGtZbKZh8G7FVG0KQLnOIBI0Y2Rmc46CATqrvgPQ9h6br1q7mT7Etb8C5ozEK7YLZtOk3LSYym3k1oaPILphbIVKK5PLt1U5vjg49l7IpYamKdFjabBwA1PMnUnqV2JCyrujJ2FhZWEBQNrDLia4/bn7TQfxUJWsVYN5qRbjHHg+mx3lLfwVdxLtV4F62zZ6VbzFGnE4gGwXNPFZK9tas3LNMTnquXgLZVYtZcAF0kd5ycmJ9oeI+V1qo1jl/u6kNjbKdjMU2iyzRJe8XDGwbkHrAhXSh6JWD28Q8jk1jWnzutldE5x4KJXwhLkoWFYXkNAJJMAAS4nkBxX07cfdD6M3tao9e9sRqKTfqjrzKlNh7o4fCXptJeRBe4y/z4fBTIC30aZV8vsxXalz4XQCyiLWZSJ3i2E3FUSwnK4XY/6rv6cwvl9b0bY8vI7OkRm9rtRlI5wRmHgvsqQqp1Rm8s006qypbYvg+a7L9EJscRX4gllIWIHAvcJ8gFddlbr4bDgdlRY0/WIzP+26SpZYhTGuMekVzunP7MLKIrCoIiIAiIgCwVlEBBYzcnCVXF7qQDjc5S5snmQ0wvVLcvBtj1DDH1pd/MSptFztR1vl1k1UMO1gDWNa0DQAAAfALYAsoujkIiIAiIgCwsogKtvnhh6qpyJYT43HzB81TcWRML6jtDZ7K1MsqCWnzkaEHmqdjPR9UzeqqtLeAqA5vtNsfJefqdPKcsxNVNqisMp7qfFYJVkduLizb1PjnP8A8rdhvRrUd+lrtaOTGkn7TtPJZFpLH+GtX1r9Ka+vHjoBqSTpACsuwPR5UrxUxJdSpm4pC1Vw/aJ9gdNfBXDY25eGwzg9rC6oNKjzmcPAaN+AU9C206RR5lyZrNS3xHg5Nm7KpYdgZSY1jRwHHqTqT4rsRFtSwY+wiIpAREQBERAEREAREQBERAEREAREQBERAEREAREQBERAEREAXklEUAysSiISZWURSQEREAREQBERAEREAREQBERAEREAREQ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6" name="Picture 12" descr="http://www.hastane.deu.edu.tr/merkezlab/dokuman/ismia/web/www.pathguy.com/lectures/fatty_liver.jpg"/>
          <p:cNvPicPr>
            <a:picLocks noChangeAspect="1" noChangeArrowheads="1"/>
          </p:cNvPicPr>
          <p:nvPr/>
        </p:nvPicPr>
        <p:blipFill>
          <a:blip r:embed="rId6"/>
          <a:srcRect/>
          <a:stretch>
            <a:fillRect/>
          </a:stretch>
        </p:blipFill>
        <p:spPr bwMode="auto">
          <a:xfrm>
            <a:off x="228600" y="3733800"/>
            <a:ext cx="3276600" cy="1995899"/>
          </a:xfrm>
          <a:prstGeom prst="rect">
            <a:avLst/>
          </a:prstGeom>
          <a:noFill/>
        </p:spPr>
      </p:pic>
      <p:sp>
        <p:nvSpPr>
          <p:cNvPr id="19" name="TextBox 18"/>
          <p:cNvSpPr txBox="1"/>
          <p:nvPr/>
        </p:nvSpPr>
        <p:spPr>
          <a:xfrm>
            <a:off x="152400" y="5791200"/>
            <a:ext cx="3081485" cy="461665"/>
          </a:xfrm>
          <a:prstGeom prst="rect">
            <a:avLst/>
          </a:prstGeom>
          <a:noFill/>
        </p:spPr>
        <p:txBody>
          <a:bodyPr wrap="none" rtlCol="0">
            <a:spAutoFit/>
          </a:bodyPr>
          <a:lstStyle/>
          <a:p>
            <a:r>
              <a:rPr lang="en-US" sz="2400" b="1" dirty="0" smtClean="0"/>
              <a:t>Fatty Liver &amp;  Hepatitis</a:t>
            </a:r>
            <a:endParaRPr lang="en-US" sz="2400" b="1" dirty="0"/>
          </a:p>
        </p:txBody>
      </p:sp>
      <p:pic>
        <p:nvPicPr>
          <p:cNvPr id="16400" name="Picture 16" descr="http://t2.gstatic.com/images?q=tbn:ANd9GcQrHnc9_EgCiy3pZFkWHd9yfY9OvCPIIfjp7J7yvHKMs81q1Pi14A"/>
          <p:cNvPicPr>
            <a:picLocks noChangeAspect="1" noChangeArrowheads="1"/>
          </p:cNvPicPr>
          <p:nvPr/>
        </p:nvPicPr>
        <p:blipFill>
          <a:blip r:embed="rId7"/>
          <a:srcRect/>
          <a:stretch>
            <a:fillRect/>
          </a:stretch>
        </p:blipFill>
        <p:spPr bwMode="auto">
          <a:xfrm>
            <a:off x="3886200" y="3810000"/>
            <a:ext cx="3657600" cy="2433602"/>
          </a:xfrm>
          <a:prstGeom prst="rect">
            <a:avLst/>
          </a:prstGeom>
          <a:noFill/>
        </p:spPr>
      </p:pic>
      <p:sp>
        <p:nvSpPr>
          <p:cNvPr id="22" name="TextBox 21"/>
          <p:cNvSpPr txBox="1"/>
          <p:nvPr/>
        </p:nvSpPr>
        <p:spPr>
          <a:xfrm>
            <a:off x="6781800" y="5334000"/>
            <a:ext cx="2057400" cy="830997"/>
          </a:xfrm>
          <a:prstGeom prst="rect">
            <a:avLst/>
          </a:prstGeom>
          <a:noFill/>
        </p:spPr>
        <p:txBody>
          <a:bodyPr wrap="square" rtlCol="0">
            <a:spAutoFit/>
          </a:bodyPr>
          <a:lstStyle/>
          <a:p>
            <a:pPr algn="ctr"/>
            <a:r>
              <a:rPr lang="en-US" sz="2400" b="1" dirty="0" smtClean="0"/>
              <a:t>Liver Cirrhosis </a:t>
            </a:r>
          </a:p>
          <a:p>
            <a:pPr algn="ctr"/>
            <a:r>
              <a:rPr lang="en-US" sz="2400" b="1" dirty="0" smtClean="0"/>
              <a:t>&amp; Cancer</a:t>
            </a:r>
            <a:endParaRPr lang="en-US"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3176537-335913-9-backgrounds-of-green-grass-isolated-on-white-background-vector-illustration.jpg"/>
          <p:cNvPicPr>
            <a:picLocks noChangeAspect="1"/>
          </p:cNvPicPr>
          <p:nvPr/>
        </p:nvPicPr>
        <p:blipFill>
          <a:blip r:embed="rId2"/>
          <a:stretch>
            <a:fillRect/>
          </a:stretch>
        </p:blipFill>
        <p:spPr>
          <a:xfrm>
            <a:off x="0" y="6297352"/>
            <a:ext cx="9144000" cy="636848"/>
          </a:xfrm>
          <a:prstGeom prst="rect">
            <a:avLst/>
          </a:prstGeom>
        </p:spPr>
      </p:pic>
      <p:sp>
        <p:nvSpPr>
          <p:cNvPr id="3" name="TextBox 2"/>
          <p:cNvSpPr txBox="1"/>
          <p:nvPr/>
        </p:nvSpPr>
        <p:spPr>
          <a:xfrm>
            <a:off x="0" y="0"/>
            <a:ext cx="5791200" cy="615553"/>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3400" b="1" dirty="0" smtClean="0">
                <a:solidFill>
                  <a:schemeClr val="bg1"/>
                </a:solidFill>
                <a:latin typeface="+mj-lt"/>
              </a:rPr>
              <a:t>CAUSES OF LIVER CIRRHOSIS </a:t>
            </a:r>
            <a:endParaRPr lang="en-US" sz="3400" b="1" dirty="0">
              <a:solidFill>
                <a:schemeClr val="bg1"/>
              </a:solidFill>
              <a:latin typeface="+mj-lt"/>
            </a:endParaRPr>
          </a:p>
        </p:txBody>
      </p:sp>
      <p:sp>
        <p:nvSpPr>
          <p:cNvPr id="8" name="Rectangle 7"/>
          <p:cNvSpPr/>
          <p:nvPr/>
        </p:nvSpPr>
        <p:spPr>
          <a:xfrm>
            <a:off x="0" y="2514600"/>
            <a:ext cx="8686800" cy="3600986"/>
          </a:xfrm>
          <a:prstGeom prst="rect">
            <a:avLst/>
          </a:prstGeom>
        </p:spPr>
        <p:txBody>
          <a:bodyPr wrap="square">
            <a:spAutoFit/>
          </a:bodyPr>
          <a:lstStyle/>
          <a:p>
            <a:pPr marL="514350" indent="-514350" algn="ctr"/>
            <a:r>
              <a:rPr lang="en-US" sz="3600" b="1" dirty="0" smtClean="0">
                <a:solidFill>
                  <a:srgbClr val="002060"/>
                </a:solidFill>
              </a:rPr>
              <a:t># 1 – ALCOHOL </a:t>
            </a:r>
          </a:p>
          <a:p>
            <a:pPr marL="514350" indent="-514350"/>
            <a:r>
              <a:rPr lang="en-US" sz="3200" dirty="0" smtClean="0"/>
              <a:t>Alcohol intake is the leading cause of Liver cirrhosis. </a:t>
            </a:r>
          </a:p>
          <a:p>
            <a:pPr marL="514350" indent="-514350"/>
            <a:r>
              <a:rPr lang="en-US" sz="3200" dirty="0" smtClean="0"/>
              <a:t>Liver is seat of “Fire” and alcohol it self is fire &amp;</a:t>
            </a:r>
          </a:p>
          <a:p>
            <a:pPr marL="514350" indent="-514350"/>
            <a:r>
              <a:rPr lang="en-US" sz="3200" dirty="0" smtClean="0"/>
              <a:t> increases the heat so much so that it burns the</a:t>
            </a:r>
          </a:p>
          <a:p>
            <a:pPr marL="514350" indent="-514350"/>
            <a:r>
              <a:rPr lang="en-US" sz="3200" dirty="0" smtClean="0"/>
              <a:t> liver cells. </a:t>
            </a:r>
          </a:p>
          <a:p>
            <a:pPr marL="514350" indent="-514350" algn="ctr"/>
            <a:r>
              <a:rPr lang="en-US" sz="3200" b="1" dirty="0" smtClean="0">
                <a:solidFill>
                  <a:srgbClr val="C00000"/>
                </a:solidFill>
              </a:rPr>
              <a:t>Initially it all starts with fatty liver ! </a:t>
            </a:r>
          </a:p>
        </p:txBody>
      </p:sp>
      <p:pic>
        <p:nvPicPr>
          <p:cNvPr id="18438" name="Picture 6" descr="http://t0.gstatic.com/images?q=tbn:ANd9GcQ1MLC-cocokyXhLGtiGdIXDVFIqOo_9T1BXWEGvPtH9Ekkp_Xi"/>
          <p:cNvPicPr>
            <a:picLocks noChangeAspect="1" noChangeArrowheads="1"/>
          </p:cNvPicPr>
          <p:nvPr/>
        </p:nvPicPr>
        <p:blipFill>
          <a:blip r:embed="rId3"/>
          <a:srcRect/>
          <a:stretch>
            <a:fillRect/>
          </a:stretch>
        </p:blipFill>
        <p:spPr bwMode="auto">
          <a:xfrm>
            <a:off x="-1" y="685800"/>
            <a:ext cx="2667001" cy="2298512"/>
          </a:xfrm>
          <a:prstGeom prst="rect">
            <a:avLst/>
          </a:prstGeom>
          <a:noFill/>
        </p:spPr>
      </p:pic>
      <p:pic>
        <p:nvPicPr>
          <p:cNvPr id="18440" name="Picture 8" descr="http://t2.gstatic.com/images?q=tbn:ANd9GcRN6jRCRdTinj-rn7SILZZEAHMtvyckjYI_aj_P1P7CoVAMlIh9"/>
          <p:cNvPicPr>
            <a:picLocks noChangeAspect="1" noChangeArrowheads="1"/>
          </p:cNvPicPr>
          <p:nvPr/>
        </p:nvPicPr>
        <p:blipFill>
          <a:blip r:embed="rId4"/>
          <a:srcRect/>
          <a:stretch>
            <a:fillRect/>
          </a:stretch>
        </p:blipFill>
        <p:spPr bwMode="auto">
          <a:xfrm>
            <a:off x="5791200" y="0"/>
            <a:ext cx="3352800" cy="304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3176537-335913-9-backgrounds-of-green-grass-isolated-on-white-background-vector-illustration.jpg"/>
          <p:cNvPicPr>
            <a:picLocks noChangeAspect="1"/>
          </p:cNvPicPr>
          <p:nvPr/>
        </p:nvPicPr>
        <p:blipFill>
          <a:blip r:embed="rId2"/>
          <a:stretch>
            <a:fillRect/>
          </a:stretch>
        </p:blipFill>
        <p:spPr>
          <a:xfrm>
            <a:off x="0" y="6297352"/>
            <a:ext cx="9144000" cy="636848"/>
          </a:xfrm>
          <a:prstGeom prst="rect">
            <a:avLst/>
          </a:prstGeom>
        </p:spPr>
      </p:pic>
      <p:pic>
        <p:nvPicPr>
          <p:cNvPr id="6" name="Picture 5" descr="Planet Ayurveda_water-mark.jpg"/>
          <p:cNvPicPr>
            <a:picLocks noChangeAspect="1"/>
          </p:cNvPicPr>
          <p:nvPr/>
        </p:nvPicPr>
        <p:blipFill>
          <a:blip r:embed="rId3"/>
          <a:stretch>
            <a:fillRect/>
          </a:stretch>
        </p:blipFill>
        <p:spPr>
          <a:xfrm rot="19509730">
            <a:off x="328066" y="3289720"/>
            <a:ext cx="8010769" cy="727321"/>
          </a:xfrm>
          <a:prstGeom prst="rect">
            <a:avLst/>
          </a:prstGeom>
        </p:spPr>
      </p:pic>
      <p:sp>
        <p:nvSpPr>
          <p:cNvPr id="4" name="TextBox 3"/>
          <p:cNvSpPr txBox="1"/>
          <p:nvPr/>
        </p:nvSpPr>
        <p:spPr>
          <a:xfrm>
            <a:off x="1" y="685800"/>
            <a:ext cx="9144000" cy="5262979"/>
          </a:xfrm>
          <a:prstGeom prst="rect">
            <a:avLst/>
          </a:prstGeom>
          <a:noFill/>
        </p:spPr>
        <p:txBody>
          <a:bodyPr wrap="square" rtlCol="0">
            <a:spAutoFit/>
          </a:bodyPr>
          <a:lstStyle/>
          <a:p>
            <a:pPr marL="514350" indent="-514350" algn="ctr"/>
            <a:r>
              <a:rPr lang="en-US" sz="2500" dirty="0" smtClean="0"/>
              <a:t>                                 </a:t>
            </a:r>
            <a:r>
              <a:rPr lang="en-US" sz="2800" dirty="0" smtClean="0"/>
              <a:t>Alcohol is a toxin to liver cells &amp; they have to         </a:t>
            </a:r>
          </a:p>
          <a:p>
            <a:pPr marL="514350" indent="-514350" algn="ctr"/>
            <a:r>
              <a:rPr lang="en-US" sz="2800" dirty="0" smtClean="0"/>
              <a:t>                           work hard to metabolize it. many liver cells </a:t>
            </a:r>
          </a:p>
          <a:p>
            <a:pPr marL="514350" indent="-514350" algn="ctr"/>
            <a:r>
              <a:rPr lang="en-US" sz="2800" dirty="0" smtClean="0"/>
              <a:t>                          die in the process, &amp; their dead bodies are </a:t>
            </a:r>
          </a:p>
          <a:p>
            <a:pPr marL="514350" indent="-514350" algn="ctr"/>
            <a:r>
              <a:rPr lang="en-US" sz="2800" dirty="0" smtClean="0"/>
              <a:t>                           covered with scar tissue – called liver cirrhosis</a:t>
            </a:r>
          </a:p>
          <a:p>
            <a:pPr marL="514350" indent="-514350" algn="ctr"/>
            <a:endParaRPr lang="en-US" sz="2800" dirty="0" smtClean="0"/>
          </a:p>
          <a:p>
            <a:pPr marL="514350" indent="-514350" algn="ctr"/>
            <a:endParaRPr lang="en-US" sz="2800" dirty="0" smtClean="0"/>
          </a:p>
          <a:p>
            <a:pPr marL="514350" indent="-514350" algn="ctr"/>
            <a:r>
              <a:rPr lang="en-US" sz="2800" b="1" dirty="0" smtClean="0">
                <a:solidFill>
                  <a:srgbClr val="C00000"/>
                </a:solidFill>
              </a:rPr>
              <a:t>ALCOHOL BURNS THE LIVER CELLS  !! </a:t>
            </a:r>
          </a:p>
          <a:p>
            <a:pPr marL="514350" indent="-514350" algn="ctr"/>
            <a:endParaRPr lang="en-US" sz="2800" dirty="0" smtClean="0"/>
          </a:p>
          <a:p>
            <a:pPr marL="514350" indent="-514350" algn="ctr"/>
            <a:r>
              <a:rPr lang="en-US" sz="2800" dirty="0" smtClean="0"/>
              <a:t>The enzymes which are required to process the food are working to clear the alcohol from the body and neutralize it, but too much quantity leads to their defeat and death.  This causes liver cirrhosis.</a:t>
            </a:r>
          </a:p>
        </p:txBody>
      </p:sp>
      <p:sp>
        <p:nvSpPr>
          <p:cNvPr id="3" name="TextBox 2"/>
          <p:cNvSpPr txBox="1"/>
          <p:nvPr/>
        </p:nvSpPr>
        <p:spPr>
          <a:xfrm>
            <a:off x="1905000" y="0"/>
            <a:ext cx="73152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000" b="1" dirty="0" smtClean="0">
                <a:solidFill>
                  <a:srgbClr val="002060"/>
                </a:solidFill>
                <a:latin typeface="+mj-lt"/>
              </a:rPr>
              <a:t>What ALCOHOL does to Liver ?</a:t>
            </a:r>
          </a:p>
        </p:txBody>
      </p:sp>
      <p:pic>
        <p:nvPicPr>
          <p:cNvPr id="8" name="Picture 4" descr="http://t0.gstatic.com/images?q=tbn:ANd9GcQK9RG_S0eu2M8DP3r823VfFD0Um0Hi5TVDxDc2-l4a_wTl-9oXvA"/>
          <p:cNvPicPr>
            <a:picLocks noChangeAspect="1" noChangeArrowheads="1"/>
          </p:cNvPicPr>
          <p:nvPr/>
        </p:nvPicPr>
        <p:blipFill>
          <a:blip r:embed="rId4"/>
          <a:srcRect/>
          <a:stretch>
            <a:fillRect/>
          </a:stretch>
        </p:blipFill>
        <p:spPr bwMode="auto">
          <a:xfrm>
            <a:off x="1" y="0"/>
            <a:ext cx="2209800" cy="3200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20032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3600" b="1" dirty="0" smtClean="0">
                <a:solidFill>
                  <a:srgbClr val="002060"/>
                </a:solidFill>
                <a:latin typeface="+mj-lt"/>
              </a:rPr>
              <a:t>More Causes of Fatty Liver – Hepatitis &amp; Cirrhosis  </a:t>
            </a:r>
          </a:p>
        </p:txBody>
      </p:sp>
      <p:sp>
        <p:nvSpPr>
          <p:cNvPr id="4" name="TextBox 3"/>
          <p:cNvSpPr txBox="1"/>
          <p:nvPr/>
        </p:nvSpPr>
        <p:spPr>
          <a:xfrm>
            <a:off x="0" y="1295400"/>
            <a:ext cx="9144000" cy="3016210"/>
          </a:xfrm>
          <a:prstGeom prst="rect">
            <a:avLst/>
          </a:prstGeom>
          <a:noFill/>
        </p:spPr>
        <p:txBody>
          <a:bodyPr wrap="square" rtlCol="0">
            <a:spAutoFit/>
          </a:bodyPr>
          <a:lstStyle/>
          <a:p>
            <a:pPr algn="just"/>
            <a:r>
              <a:rPr lang="en-US" sz="4000" b="1" dirty="0" smtClean="0">
                <a:solidFill>
                  <a:srgbClr val="C00000"/>
                </a:solidFill>
              </a:rPr>
              <a:t>          Alcohol</a:t>
            </a:r>
            <a:r>
              <a:rPr lang="en-US" sz="2500" b="1" dirty="0" smtClean="0">
                <a:solidFill>
                  <a:srgbClr val="C00000"/>
                </a:solidFill>
              </a:rPr>
              <a:t>                                      </a:t>
            </a:r>
            <a:r>
              <a:rPr lang="en-US" sz="4000" b="1" dirty="0" smtClean="0">
                <a:solidFill>
                  <a:srgbClr val="C00000"/>
                </a:solidFill>
              </a:rPr>
              <a:t>Fast Food  </a:t>
            </a:r>
          </a:p>
          <a:p>
            <a:pPr algn="just"/>
            <a:endParaRPr lang="en-US" sz="2500" dirty="0" smtClean="0"/>
          </a:p>
          <a:p>
            <a:pPr algn="just">
              <a:buFont typeface="Arial" pitchFamily="34" charset="0"/>
              <a:buChar char="•"/>
            </a:pPr>
            <a:endParaRPr lang="en-US" sz="2500" dirty="0" smtClean="0"/>
          </a:p>
          <a:p>
            <a:pPr algn="just">
              <a:buFont typeface="Arial" pitchFamily="34" charset="0"/>
              <a:buChar char="•"/>
            </a:pPr>
            <a:endParaRPr lang="en-US" sz="2500" dirty="0" smtClean="0"/>
          </a:p>
          <a:p>
            <a:pPr algn="just">
              <a:buFont typeface="Arial" pitchFamily="34" charset="0"/>
              <a:buChar char="•"/>
            </a:pPr>
            <a:endParaRPr lang="en-US" sz="2500" dirty="0" smtClean="0"/>
          </a:p>
          <a:p>
            <a:pPr algn="just">
              <a:buFont typeface="Arial" pitchFamily="34" charset="0"/>
              <a:buChar char="•"/>
            </a:pPr>
            <a:endParaRPr lang="en-US" sz="2500" dirty="0" smtClean="0"/>
          </a:p>
          <a:p>
            <a:pPr algn="just">
              <a:buFont typeface="Arial" pitchFamily="34" charset="0"/>
              <a:buChar char="•"/>
            </a:pPr>
            <a:endParaRPr lang="en-US" sz="2500" dirty="0" smtClean="0"/>
          </a:p>
        </p:txBody>
      </p:sp>
      <p:pic>
        <p:nvPicPr>
          <p:cNvPr id="9" name="Picture 8" descr="3176537-335913-9-backgrounds-of-green-grass-isolated-on-white-background-vector-illustration.jpg"/>
          <p:cNvPicPr>
            <a:picLocks noChangeAspect="1"/>
          </p:cNvPicPr>
          <p:nvPr/>
        </p:nvPicPr>
        <p:blipFill>
          <a:blip r:embed="rId2"/>
          <a:stretch>
            <a:fillRect/>
          </a:stretch>
        </p:blipFill>
        <p:spPr>
          <a:xfrm>
            <a:off x="0" y="6297352"/>
            <a:ext cx="9144000" cy="636848"/>
          </a:xfrm>
          <a:prstGeom prst="rect">
            <a:avLst/>
          </a:prstGeom>
        </p:spPr>
      </p:pic>
      <p:pic>
        <p:nvPicPr>
          <p:cNvPr id="15362" name="Picture 2" descr="http://t0.gstatic.com/images?q=tbn:ANd9GcRpqmPnBUcsXELuAsikVpCrlUE7fkx_0QScba9WV16pjg5MA8z3Fg"/>
          <p:cNvPicPr>
            <a:picLocks noChangeAspect="1" noChangeArrowheads="1"/>
          </p:cNvPicPr>
          <p:nvPr/>
        </p:nvPicPr>
        <p:blipFill>
          <a:blip r:embed="rId3"/>
          <a:srcRect/>
          <a:stretch>
            <a:fillRect/>
          </a:stretch>
        </p:blipFill>
        <p:spPr bwMode="auto">
          <a:xfrm>
            <a:off x="4781550" y="2057400"/>
            <a:ext cx="4362450" cy="3581400"/>
          </a:xfrm>
          <a:prstGeom prst="rect">
            <a:avLst/>
          </a:prstGeom>
          <a:noFill/>
        </p:spPr>
      </p:pic>
      <p:sp>
        <p:nvSpPr>
          <p:cNvPr id="15364" name="AutoShape 4" descr="data:image/jpeg;base64,/9j/4AAQSkZJRgABAQAAAQABAAD/2wCEAAkGBhAPEBAPDxAPDw8PDw4QEBAQDQ8PDQ8NFBAVFBUQEhQXHCYeFxklGRQUHy8gJCcpLCwsFR4zQTAqNScsLCkBCQoKDgwOGA8PGiwlHCQsLCwsLiksLDQsKSksKiwtKSktKSkpKSksLCopLCkpLCkpKSwsKiwsKSwsKSosKSwpKf/AABEIALQA8AMBIgACEQEDEQH/xAAcAAACAgMBAQAAAAAAAAAAAAACAwEEAAUGBwj/xABFEAACAgECAwQHAgsFCAMAAAABAgADEQQhBRIxBhNBUQciMmFxgZEUsRUjQlJyoaKywdHwJGKCg5IWY3OEo8LS4TNDU//EABkBAAMBAQEAAAAAAAAAAAAAAAABAgMEBf/EACoRAAICAQQABAYDAQAAAAAAAAABAhEDEiExQQRRYYETInGRwfAjQuEU/9oADAMBAAIRAxEAPwDyKTiQIQEk2MxJEyTiIZgEnEkCTiAyAszEuaLT8+RA1GmKnEzWRatJu8T0KRXxMxCxMxNDEHEnEnEzEABxMxCxMxAAcTMSSJmIACRIxCkYgIHEgiGZGICAxIxCkGAAyIUgwECZEkyIxESCIUjEBAzMSZBgA8QhIEkQLJEKQIQiGYBCxMAhAQKoucJcrYD4eMdxmwFzjyEVw21VY83lt8YjUWczE++cmi82r0OnXWLSJxMxCxMxOo5gcScScTMRADMKycQvCAC8SMQpBjEDiZiEZEYAyDCMEwECRIMIyDAQMEwjIMBAmRiEZEYgZEIyDAAZEKDARYhCDCERYQhAQRDECkEBGVoT0GTAUT0X0Qdm69XffZYARQlWAenM5br8lmOWeiN1ZrFLvg5LSdmNXaM16e5x5hDiPs7F8QXro9T8qWb7p9NabSIihVAAHkIxyFBJ2A3J8hIXxWrdEPLG9kfLmp7Kayqs226eyqvpzWju8n3A7zUYne+lHtVZqtS1IytNJwi/nbe2fjOFIhhnKcdT9voazilt32WNJoTarcvUDMqshGQeona9geG973hx02lHtrwE0OHA9Vtj5Z6icsPFr/oeJ+x0z8P/ABKaOWkQjIM9E4ASJBhYkYjAgwTCxIjECZBhGQYCBgwjBMBEGRJMgwAEyJJkGMREgyZBgIiDCkQEPhCCIQiNAhGLAURgEGUg0E9e9A9gzrl/KP2Vv8IFn8TPI0E9c9COgKrrdUfZxVp18iwzYx/aT6zl8Q6g2aV8rPWKbssR5SpxRufNYOw9v356Kf68YvhD8zM3kIXBtO/chrf/AJLGax/cWJIUfBcCebGcsuDSu7+yIcVjnflR43207MPbxC3lHLWlFTu3hnB9Ue/E4F13Plk/Se6dutYqjV1rjnFAbHj7H/ueK6rQtUQGGMqCPhOnwkmlofWy9jqmtSUj0r0T6PmosbzfEv8ApU4YF0LWYAK2UgH4tiZ6HQDpnHiLmB+gP8Z0vbzhf2qvR6X8i7XU95/wq0e1v3QJ5yxX4iWTyl+Sp5mmory/B886jSPWVDqy8yhwGGCUPQ/DrEET0L0xcg1lNaAA16YA48AXJA+k4ArPdxTc4Js5pJdC8Q6dOzsFUZJzgScTp/RtpVs4lQjbgi3b3hcx5J6IOSCMU3uco9ZBIIwQcEeIMWRPWPS92JShV11K4VnWu5QNgxzyv7vKeVMI8c9StkNLlcCyIJhkQTNCQTBMIyCIxAmCYRkQECZBkmQYxAyDJMgwEQZEmZAQ9YQExRsIYWI0MAjFEgCNRYmWhlS9MbnbYbknOw+s+hOCcL/B3DKNO21vLz2/8Z/WYfLOPlPOfRN2U+06j7Xav4jSsCuRtbquqj3hdmPv5Z6L2g1TW2ipPWIOMDxaeV47JUdC5Z0Yo6ppdLdm37MvzB5uTaucZGfIbzR9ntMQgLMyhgGCdCR1BfG4/R+vkNlbYeYYOw8BsJGCax4UuzHOteV0eY9qaGPGG7xkSu5a0RGcm2xO7CkrWoJ65G+OkLtx2RR662Rb1NZ5cro7biUIxjlUg9Z6HTwittR9oZQXXJViASDy8oI8tiZsbKObaNwlJxyR5L+PoSj12cN6Muzlmjrt7wvi1w6pZSKbB6uCSod8ZwOpB907HXU5el8ewbPkWTGfv+s02k72q0c5yvMR+ubzXWgIGPgVP1himpRm3yTlT1pniPpK4cW4hc7m/DLVylNC9tYULjAbnGd8/WaHQ9kbdQcUC9ve3D9Ui/NhzAfWe/1aupz138dv1y2DnZTj4whnaVJ8FuVcxPMuC+hqk1g6p7jYRuFXkVT5AdfrFab0f2cN4jpNRQxuoFuHUqRdWjKw5unrLv4bz0bXV3gcyEMfLODK+g4sbT3VqlbPDI2Pz85k8s7ad7+fA021e1egXarhg12g1WnG7tUxrHj3q+sn7QA+c+ZmA6+YBn0x2i1PcUNlS6NkNuQQCPAjcEeYInhN3DqUsJuV7quZt0sWrUY65D4IYjI9ob+6ehgyavl7Rio1G+jmSBAYRtwXmPLzcuTy82OflzsWxtnHlFkTrJoURIIhkQSJRIEExhEEwEBIMIwTAQJgmEZEYgTMEkyICLiDYRipCVNhGKkmzagVSXOH6FrrEqXAZzjJ9lR4sfcBvE8pGMY+LdJtuGZT1skjoSgTJHlkZxIb2ZpFbntPZLU6eqlNNQQK6E2z7Tsfasb+8Tk/ObLh7orE1rzMxyW6zlfR5rKrEtJpCKmOaxrWOR1JOcATtaeM6ELzLfp+UDwuQj754qxylJ2+H2a5JKOyXJWvL0WDOyOOZceB8V/rzmzrAcZE4jtP6QaGZKqQLEFgNtg6KvT1PM7g/ATd8F40CuGYergE5GCPA58jDT8OXow0ucL7R01KYjprk4tX4sPlvHJxND4/dPRw5YRW5xShK+DNbpeYH+t5S1pJXH90D6TZLq0bow+sq63lxnK/Wc/iMcd5RZpik00mjlbMoxIhDtEU6wOKaxRkDf4dJzerLN0nBDC27PTbTW6OrTtkvQylrO1AJBT6zlvs7eRjUoPlOh4l2zNJLhHZantIt1BVlDErggjIM8u41pFYnl2XfG/1xOo5GUbggEdSCAfhOd4nYq8zHYKN/hLxScZOgcIpbHI8Q04T4nYe4eJmvKy5qbC7Fj4+HkPARBWerHZbnFLdlcrBIjysArLIEkQSI4rAKxiFEQSIwiCRAQsiCYwiCRGIWZEMiDiAjcokclUOuuWa6Zm2biVoyMec2HD9NzeHT65+MFKZd0Wq7hw7AGtiFfJ5eU9A2fDyMzl5lJnoHZ161oOnbKLdUy8x3HMy4ySZyes4Q9LlHRCQcZ7tCGHgQQOk2Gh7XoCUFLOMnZUZh8egm8r4otwAbSXEbYxhjv5eM5oLQ36msvm3Oa4Twtbn7tgqlh6jYIHOPDr4y1xnhF3D6jqSjqq8q2OBkcvQHPMc+Xzm8+zIDtoeIEbHKU1sB8PWEvWa5Wqai3T8U7t1KMraNnBQ9QdzKnFt87eRKlS9TgdB2zuYN3Gn1F+FLM1rrTUiD8vmOcDw3+EZV2x4g/s16RB4cz23H7wJpOKaSyi37O4IrrPNUr1sjFSTh+VvYJGM4/hLGlyfzv8AVgRrHDyKc5G+q7Q8Q8Wq/wAulh95Mb+Gtc3/ANgG3jpXbJ85rkpHid/02myrVSAOZ9vDmIX54lLHG7ojWxZ1Gtb8upv+UsH8YS1aw/labP8AersUTa6UgYA/nNxp/DZT8t5eknUzl6+HcRIOK9HZ5BLXUn9oxHEOJ67RLz6jQt3e34yu5LVHyI2no2noTHsJn4AzWdo1DVMrKOXG4wQCPf7v5yZRtbgsjs88s7c1Wj1hcrEDaxQOYjooKnCj7zOc12qawnJOGweXwGM4HyyZXq4e1dtiMuERnCjqB6xwJYZIseKMXaLnNvZlJki2SXGri2rnQYlNlgFZaZItkjArMsArLBWAyx2TRXKwCI9lgMsYhBEEiOKwCIEiiIOIwiCRGI6mqqW66ZNNUuVVTI3Arpj10vMCCNiMH4R9VMu1aeIBVeoNlrfi1r6Ba6gVrVB7OMnJ23JJ6mddwd1X2igx4F1z985t+E1u9T2hjWjDvAucmokZyPHHX6ze9vuzyV6Su/h+krt3AJr0/e2FCNjgDJ3HlOTLOWrSl7msdKVs3CcYpHtWqp95lr8J0sNrqz/mL/OeB38Q1CHD1is9MNpjWfoQDOq4br6W0lV12npbI1HPs6MVr6OpVtj4R5cjhFNr7BHGpN0zp+3PD1vQW1sjW1bDDKXNed1232zn5mc72b4LqdaWFCKyoeVndyK1cdU5j1PuAM5vQdodKGX7RprSuRzdzeQ3yzidr2d7baepbq9MzUVXralFl6gfZtU45h3hBI5SSPW+GRM8qyVVNfvoVFpLbdkca4ANFg6nW6Wp/wD81e17fkoAP6pp37UaFBhTqncflI+EP+F8EShrfR5xLu21NqLg87FmuWyyzA5i3qk5yM753nJK2fh/CVjwxn/duvUHka5SO803bnTrnnTWN5cltKHHvzmXuHdt6rLFrp0+ustsZUqRtVTguTgD1QCJ5yozO99GGo0ml1Ju1B/G8pWnIJWtm2LADqSMjPvM0lihFW7+7I1SfCO24nrxp7atKNWq6rlVru8Ld0C3RUIGM9faIm147pimkse10JWtmVyGrJflzy7ZByRgfGVNJ2C7/V6nX6k7WXq9KnqKUxgt8QBtNP257QLcRpaCDp6uTLDcO6hhge4c31E5IRnNp7q/3/BykuF7nBtWepySSSSepYnJP64pq5feuIZJ6a2MikyRTJLrJEskYimyRTJLjLFMkBFNki2WWmWKZYxlZli2WWWWLZYySsywCJYZYphKJYkiARGkQCIxHeU1y7TVBoql+mmYmpNFE2Wn08DT0zaaaiIZlOmmpHG9fwy06dObU6S489KMC1lYPtVq4w2xIAG/hOqoolbtHwdr9NYtfMLUBtqxjLOoJ7s56hhkY94mWSCmioyp7nJ+kDWanVU0VVU3tWR3lnNXc9i2A+zuNhuZobuHWjSLSV7thQ6kWHlKs1xJyAM9PvnUcQ1mip4WusAuo1jt3S1U6q8A6oLkiyvvByqMHO+RnbwEVxrmTTU2064G4VKdTRqNdrrXS81IwrrrrORglwec7YE5IQhGEYri79/38G2t29vQ880fZ43XrQHPM+yY09x528QuQNsb5JHSep/7F1Jo/sYwSAT3hHtaj88jy8OvT4S32C4Ke6+22u1lly8tRI5VWnO7quSfWI2JJPKvhzGdFdT/AF4fSd9trc520nseOUcQ1WmtOjDtbVUzo1aufxZIKsAHw2PEAjwmgXgF/QVt7hynp4T0P0i8LCBNYF5wjJXchdgpQnCn+6T7Of0ZyXaJ9PTVp79MLmFrPXZXqAAabVCnl7ythknOQOXpv7pmvllsuTRu1uU6OzGqO4qb5jlHx3m+4FwV6LqrtQKgtViOVOq06KQDnDFm8cY2nP6S97KNRqO5p7vTdwH59TaCXuZlRUXfmPqsTuJ2vZcaIcOt12p0yV3tbZTolUWHvbQgCsoYkE85O+MerFkbqmEWujbdqe1z60rRUWqpVR36q6MC+chQ6HBBGOmPGc+yS81QGfaOTlizlyz4AZsnzx4bSu6S8cKV9smTXC4KjpEOkuMsS6zQgpukS6S26xLLGBUZYpllpliWEAKrLFMstOsSywEVmWKZZZZYphGBXZYpllhhFsJQmV2WKYSwwi2EZDPTdPVNjRREaZZs9OomJtQ7T6ebPT0yvQBNhSREMtU1y1Wkr1tLCPGiGeRdreHM3E9TWAnqlDgbc68veKWB6t63X3TQ8K4MbeIaXTGvvRbYAyuz8nd4IZjjfAGfpPQ+OaEPxkHAIt02lO/uNiH90TXcE0fJ2hwPZp0l7nJOBtyD9+ZLHWy4Ndeys9NFaooRAFRFCoAMBUUYVQPDbaVb2hW6oShqNVNWzJIqcW0iaiqyhxlLkatvg2wPyOD8p4VZZbQ70d6jorgFAyvWXUkbqwJBBzt1HSe3X3/14TyXtFw8fhO+tQg72yuwFjyJ+NQEkn9LmOYqXZf0LfY7jy6S6w2UGyjUVvXZStuEIYY5gp2JUZ67jmOJd4VpBdqUsdy/2TT0LVWFPdUqU5VRd9jzB3IA3JznaV/9nHateUE5dUBTJPMWC4Q7bnoNxN1wVw63XBeUXam8qMhiKa27qtWYe0QFO/jk/EworVaKb2LrxDxrtEO02MxTiJeNYxLGIBLiJYR7mJeAFdhFMI94lowEsIlxHNFPEISwiWEe0U0oBDCLYRzRTRgJaLYRrRbRkM9S09k2FNwnP1amW69X75kbHRVaiXKtVOar1ksJrYgOlTWRo1+Jza6yF9qMAGai3m4rpW89Oq/6b3/8prtEwXjXEbPzNLVV83t5vuSYdVy63Sv5JYP+qv8AOI0rZ13E7B+VdpQPgtLNj9uMXZ0lnEJWs1kpMxincwGWbNROO7TD+2UnAIsoGdhklLGTr8GE6FrJzvaA/wBo0p/3d4+jof8AujQjqbl7vhN1y7PU9bqehBVgQZp+CerpaBnP4pW5vzucl8/Pmm14tcBwPWdOmPhkDeafTHlrrT82qpfpWBCuw9C29kUzxTWxTWwChjPFM8BrItrIBRLNFM0hnimeAEs0UxkM8WzQsDHMUxmM0WzQECxi2MJmi2MoQDRbQ2MWTGADRbQyYDRohnYV2GWa3MyZMzYsVuZarYyJkQFusxyzJkAKGtP9p036Nv76yOBnL6wnqdSv6qEmTIAbVpWtMyZAZVczQcfb8Zpv0r/3V/lMmRoRtuMOfwRrBnbkT94SrYdz7tpkyAkKZossZMyBQstFs0yZGIWzRbNMmRALJi2MyZABbGLYzJkYgCYBMiZGIEmLJmTIxAmAZkyMh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6" name="AutoShape 6" descr="data:image/jpeg;base64,/9j/4AAQSkZJRgABAQAAAQABAAD/2wCEAAkGBhAPEBAPDxAPDw8PDw4QEBAQDQ8PDQ8NFBAVFBUQEhQXHCYeFxklGRQUHy8gJCcpLCwsFR4zQTAqNScsLCkBCQoKDgwOGA8PGiwlHCQsLCwsLiksLDQsKSksKiwtKSktKSkpKSksLCopLCkpLCkpKSwsKiwsKSwsKSosKSwpKf/AABEIALQA8AMBIgACEQEDEQH/xAAcAAACAgMBAQAAAAAAAAAAAAACAwEEAAUGBwj/xABFEAACAgECAwQHAgsFCAMAAAABAgADEQQhBRIxBhNBUQciMmFxgZEUsRUjQlJyoaKywdHwJGKCg5IWY3OEo8LS4TNDU//EABkBAAMBAQEAAAAAAAAAAAAAAAABAgMEBf/EACoRAAICAQQABAYDAQAAAAAAAAABAhEDEiExQQRRYYETInGRwfAjQuEU/9oADAMBAAIRAxEAPwDyKTiQIQEk2MxJEyTiIZgEnEkCTiAyAszEuaLT8+RA1GmKnEzWRatJu8T0KRXxMxCxMxNDEHEnEnEzEABxMxCxMxAAcTMSSJmIACRIxCkYgIHEgiGZGICAxIxCkGAAyIUgwECZEkyIxESCIUjEBAzMSZBgA8QhIEkQLJEKQIQiGYBCxMAhAQKoucJcrYD4eMdxmwFzjyEVw21VY83lt8YjUWczE++cmi82r0OnXWLSJxMxCxMxOo5gcScScTMRADMKycQvCAC8SMQpBjEDiZiEZEYAyDCMEwECRIMIyDAQMEwjIMBAmRiEZEYgZEIyDAAZEKDARYhCDCERYQhAQRDECkEBGVoT0GTAUT0X0Qdm69XffZYARQlWAenM5br8lmOWeiN1ZrFLvg5LSdmNXaM16e5x5hDiPs7F8QXro9T8qWb7p9NabSIihVAAHkIxyFBJ2A3J8hIXxWrdEPLG9kfLmp7Kayqs226eyqvpzWju8n3A7zUYne+lHtVZqtS1IytNJwi/nbe2fjOFIhhnKcdT9voazilt32WNJoTarcvUDMqshGQeona9geG973hx02lHtrwE0OHA9Vtj5Z6icsPFr/oeJ+x0z8P/ABKaOWkQjIM9E4ASJBhYkYjAgwTCxIjECZBhGQYCBgwjBMBEGRJMgwAEyJJkGMREgyZBgIiDCkQEPhCCIQiNAhGLAURgEGUg0E9e9A9gzrl/KP2Vv8IFn8TPI0E9c9COgKrrdUfZxVp18iwzYx/aT6zl8Q6g2aV8rPWKbssR5SpxRufNYOw9v356Kf68YvhD8zM3kIXBtO/chrf/AJLGax/cWJIUfBcCebGcsuDSu7+yIcVjnflR43207MPbxC3lHLWlFTu3hnB9Ue/E4F13Plk/Se6dutYqjV1rjnFAbHj7H/ueK6rQtUQGGMqCPhOnwkmlofWy9jqmtSUj0r0T6PmosbzfEv8ApU4YF0LWYAK2UgH4tiZ6HQDpnHiLmB+gP8Z0vbzhf2qvR6X8i7XU95/wq0e1v3QJ5yxX4iWTyl+Sp5mmory/B886jSPWVDqy8yhwGGCUPQ/DrEET0L0xcg1lNaAA16YA48AXJA+k4ArPdxTc4Js5pJdC8Q6dOzsFUZJzgScTp/RtpVs4lQjbgi3b3hcx5J6IOSCMU3uco9ZBIIwQcEeIMWRPWPS92JShV11K4VnWu5QNgxzyv7vKeVMI8c9StkNLlcCyIJhkQTNCQTBMIyCIxAmCYRkQECZBkmQYxAyDJMgwEQZEmZAQ9YQExRsIYWI0MAjFEgCNRYmWhlS9MbnbYbknOw+s+hOCcL/B3DKNO21vLz2/8Z/WYfLOPlPOfRN2U+06j7Xav4jSsCuRtbquqj3hdmPv5Z6L2g1TW2ipPWIOMDxaeV47JUdC5Z0Yo6ppdLdm37MvzB5uTaucZGfIbzR9ntMQgLMyhgGCdCR1BfG4/R+vkNlbYeYYOw8BsJGCax4UuzHOteV0eY9qaGPGG7xkSu5a0RGcm2xO7CkrWoJ65G+OkLtx2RR662Rb1NZ5cro7biUIxjlUg9Z6HTwittR9oZQXXJViASDy8oI8tiZsbKObaNwlJxyR5L+PoSj12cN6Muzlmjrt7wvi1w6pZSKbB6uCSod8ZwOpB907HXU5el8ewbPkWTGfv+s02k72q0c5yvMR+ubzXWgIGPgVP1himpRm3yTlT1pniPpK4cW4hc7m/DLVylNC9tYULjAbnGd8/WaHQ9kbdQcUC9ve3D9Ui/NhzAfWe/1aupz138dv1y2DnZTj4whnaVJ8FuVcxPMuC+hqk1g6p7jYRuFXkVT5AdfrFab0f2cN4jpNRQxuoFuHUqRdWjKw5unrLv4bz0bXV3gcyEMfLODK+g4sbT3VqlbPDI2Pz85k8s7ad7+fA021e1egXarhg12g1WnG7tUxrHj3q+sn7QA+c+ZmA6+YBn0x2i1PcUNlS6NkNuQQCPAjcEeYInhN3DqUsJuV7quZt0sWrUY65D4IYjI9ob+6ehgyavl7Rio1G+jmSBAYRtwXmPLzcuTy82OflzsWxtnHlFkTrJoURIIhkQSJRIEExhEEwEBIMIwTAQJgmEZEYgTMEkyICLiDYRipCVNhGKkmzagVSXOH6FrrEqXAZzjJ9lR4sfcBvE8pGMY+LdJtuGZT1skjoSgTJHlkZxIb2ZpFbntPZLU6eqlNNQQK6E2z7Tsfasb+8Tk/ObLh7orE1rzMxyW6zlfR5rKrEtJpCKmOaxrWOR1JOcATtaeM6ELzLfp+UDwuQj754qxylJ2+H2a5JKOyXJWvL0WDOyOOZceB8V/rzmzrAcZE4jtP6QaGZKqQLEFgNtg6KvT1PM7g/ATd8F40CuGYergE5GCPA58jDT8OXow0ucL7R01KYjprk4tX4sPlvHJxND4/dPRw5YRW5xShK+DNbpeYH+t5S1pJXH90D6TZLq0bow+sq63lxnK/Wc/iMcd5RZpik00mjlbMoxIhDtEU6wOKaxRkDf4dJzerLN0nBDC27PTbTW6OrTtkvQylrO1AJBT6zlvs7eRjUoPlOh4l2zNJLhHZantIt1BVlDErggjIM8u41pFYnl2XfG/1xOo5GUbggEdSCAfhOd4nYq8zHYKN/hLxScZOgcIpbHI8Q04T4nYe4eJmvKy5qbC7Fj4+HkPARBWerHZbnFLdlcrBIjysArLIEkQSI4rAKxiFEQSIwiCRAQsiCYwiCRGIWZEMiDiAjcokclUOuuWa6Zm2biVoyMec2HD9NzeHT65+MFKZd0Wq7hw7AGtiFfJ5eU9A2fDyMzl5lJnoHZ161oOnbKLdUy8x3HMy4ySZyes4Q9LlHRCQcZ7tCGHgQQOk2Gh7XoCUFLOMnZUZh8egm8r4otwAbSXEbYxhjv5eM5oLQ36msvm3Oa4Twtbn7tgqlh6jYIHOPDr4y1xnhF3D6jqSjqq8q2OBkcvQHPMc+Xzm8+zIDtoeIEbHKU1sB8PWEvWa5Wqai3T8U7t1KMraNnBQ9QdzKnFt87eRKlS9TgdB2zuYN3Gn1F+FLM1rrTUiD8vmOcDw3+EZV2x4g/s16RB4cz23H7wJpOKaSyi37O4IrrPNUr1sjFSTh+VvYJGM4/hLGlyfzv8AVgRrHDyKc5G+q7Q8Q8Wq/wAulh95Mb+Gtc3/ANgG3jpXbJ85rkpHid/02myrVSAOZ9vDmIX54lLHG7ojWxZ1Gtb8upv+UsH8YS1aw/labP8AersUTa6UgYA/nNxp/DZT8t5eknUzl6+HcRIOK9HZ5BLXUn9oxHEOJ67RLz6jQt3e34yu5LVHyI2no2noTHsJn4AzWdo1DVMrKOXG4wQCPf7v5yZRtbgsjs88s7c1Wj1hcrEDaxQOYjooKnCj7zOc12qawnJOGweXwGM4HyyZXq4e1dtiMuERnCjqB6xwJYZIseKMXaLnNvZlJki2SXGri2rnQYlNlgFZaZItkjArMsArLBWAyx2TRXKwCI9lgMsYhBEEiOKwCIEiiIOIwiCRGI6mqqW66ZNNUuVVTI3Arpj10vMCCNiMH4R9VMu1aeIBVeoNlrfi1r6Ba6gVrVB7OMnJ23JJ6mddwd1X2igx4F1z985t+E1u9T2hjWjDvAucmokZyPHHX6ze9vuzyV6Su/h+krt3AJr0/e2FCNjgDJ3HlOTLOWrSl7msdKVs3CcYpHtWqp95lr8J0sNrqz/mL/OeB38Q1CHD1is9MNpjWfoQDOq4br6W0lV12npbI1HPs6MVr6OpVtj4R5cjhFNr7BHGpN0zp+3PD1vQW1sjW1bDDKXNed1232zn5mc72b4LqdaWFCKyoeVndyK1cdU5j1PuAM5vQdodKGX7RprSuRzdzeQ3yzidr2d7baepbq9MzUVXralFl6gfZtU45h3hBI5SSPW+GRM8qyVVNfvoVFpLbdkca4ANFg6nW6Wp/wD81e17fkoAP6pp37UaFBhTqncflI+EP+F8EShrfR5xLu21NqLg87FmuWyyzA5i3qk5yM753nJK2fh/CVjwxn/duvUHka5SO803bnTrnnTWN5cltKHHvzmXuHdt6rLFrp0+ustsZUqRtVTguTgD1QCJ5yozO99GGo0ml1Ju1B/G8pWnIJWtm2LADqSMjPvM0lihFW7+7I1SfCO24nrxp7atKNWq6rlVru8Ld0C3RUIGM9faIm147pimkse10JWtmVyGrJflzy7ZByRgfGVNJ2C7/V6nX6k7WXq9KnqKUxgt8QBtNP257QLcRpaCDp6uTLDcO6hhge4c31E5IRnNp7q/3/BykuF7nBtWepySSSSepYnJP64pq5feuIZJ6a2MikyRTJLrJEskYimyRTJLjLFMkBFNki2WWmWKZYxlZli2WWWWLZYySsywCJYZYphKJYkiARGkQCIxHeU1y7TVBoql+mmYmpNFE2Wn08DT0zaaaiIZlOmmpHG9fwy06dObU6S489KMC1lYPtVq4w2xIAG/hOqoolbtHwdr9NYtfMLUBtqxjLOoJ7s56hhkY94mWSCmioyp7nJ+kDWanVU0VVU3tWR3lnNXc9i2A+zuNhuZobuHWjSLSV7thQ6kWHlKs1xJyAM9PvnUcQ1mip4WusAuo1jt3S1U6q8A6oLkiyvvByqMHO+RnbwEVxrmTTU2064G4VKdTRqNdrrXS81IwrrrrORglwec7YE5IQhGEYri79/38G2t29vQ880fZ43XrQHPM+yY09x528QuQNsb5JHSep/7F1Jo/sYwSAT3hHtaj88jy8OvT4S32C4Ke6+22u1lly8tRI5VWnO7quSfWI2JJPKvhzGdFdT/AF4fSd9trc520nseOUcQ1WmtOjDtbVUzo1aufxZIKsAHw2PEAjwmgXgF/QVt7hynp4T0P0i8LCBNYF5wjJXchdgpQnCn+6T7Of0ZyXaJ9PTVp79MLmFrPXZXqAAabVCnl7ythknOQOXpv7pmvllsuTRu1uU6OzGqO4qb5jlHx3m+4FwV6LqrtQKgtViOVOq06KQDnDFm8cY2nP6S97KNRqO5p7vTdwH59TaCXuZlRUXfmPqsTuJ2vZcaIcOt12p0yV3tbZTolUWHvbQgCsoYkE85O+MerFkbqmEWujbdqe1z60rRUWqpVR36q6MC+chQ6HBBGOmPGc+yS81QGfaOTlizlyz4AZsnzx4bSu6S8cKV9smTXC4KjpEOkuMsS6zQgpukS6S26xLLGBUZYpllpliWEAKrLFMstOsSywEVmWKZZZZYphGBXZYpllhhFsJQmV2WKYSwwi2EZDPTdPVNjRREaZZs9OomJtQ7T6ebPT0yvQBNhSREMtU1y1Wkr1tLCPGiGeRdreHM3E9TWAnqlDgbc68veKWB6t63X3TQ8K4MbeIaXTGvvRbYAyuz8nd4IZjjfAGfpPQ+OaEPxkHAIt02lO/uNiH90TXcE0fJ2hwPZp0l7nJOBtyD9+ZLHWy4Ndeys9NFaooRAFRFCoAMBUUYVQPDbaVb2hW6oShqNVNWzJIqcW0iaiqyhxlLkatvg2wPyOD8p4VZZbQ70d6jorgFAyvWXUkbqwJBBzt1HSe3X3/14TyXtFw8fhO+tQg72yuwFjyJ+NQEkn9LmOYqXZf0LfY7jy6S6w2UGyjUVvXZStuEIYY5gp2JUZ67jmOJd4VpBdqUsdy/2TT0LVWFPdUqU5VRd9jzB3IA3JznaV/9nHateUE5dUBTJPMWC4Q7bnoNxN1wVw63XBeUXam8qMhiKa27qtWYe0QFO/jk/EworVaKb2LrxDxrtEO02MxTiJeNYxLGIBLiJYR7mJeAFdhFMI94lowEsIlxHNFPEISwiWEe0U0oBDCLYRzRTRgJaLYRrRbRkM9S09k2FNwnP1amW69X75kbHRVaiXKtVOar1ksJrYgOlTWRo1+Jza6yF9qMAGai3m4rpW89Oq/6b3/8prtEwXjXEbPzNLVV83t5vuSYdVy63Sv5JYP+qv8AOI0rZ13E7B+VdpQPgtLNj9uMXZ0lnEJWs1kpMxincwGWbNROO7TD+2UnAIsoGdhklLGTr8GE6FrJzvaA/wBo0p/3d4+jof8AujQjqbl7vhN1y7PU9bqehBVgQZp+CerpaBnP4pW5vzucl8/Pmm14tcBwPWdOmPhkDeafTHlrrT82qpfpWBCuw9C29kUzxTWxTWwChjPFM8BrItrIBRLNFM0hnimeAEs0UxkM8WzQsDHMUxmM0WzQECxi2MJmi2MoQDRbQ2MWTGADRbQyYDRohnYV2GWa3MyZMzYsVuZarYyJkQFusxyzJkAKGtP9p036Nv76yOBnL6wnqdSv6qEmTIAbVpWtMyZAZVczQcfb8Zpv0r/3V/lMmRoRtuMOfwRrBnbkT94SrYdz7tpkyAkKZossZMyBQstFs0yZGIWzRbNMmRALJi2MyZABbGLYzJkYgCYBMiZGIEmLJmTIxAmAZkyMh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76" name="AutoShape 16" descr="data:image/jpeg;base64,/9j/4AAQSkZJRgABAQAAAQABAAD/2wCEAAkGBhQSERQTExQUFRUWGBgXGRcYFx0YGhgaGB8XGRgaFxwYHCYfFxojGhcYHy8gJCcpLCwsFx4xNTAqNSYrLCkBCQoKDgwOGg8PGikkHyQsLTQsLywsLCwsLCwsLCwsKSwsLCwpLCwsLCwsLCwsLCwsKSwsLCwsLCwsLCwsLCwsLP/AABEIAL0BCwMBIgACEQEDEQH/xAAcAAACAwEBAQEAAAAAAAAAAAAFBgMEBwIBCAD/xABLEAACAQIDBQUEBgYHBwMFAAABAhEAAwQSIQUGMUFREyJhcYEykaGxBxQjQsHRUmJygpKyFSQzQ3Ph8BY0U2Oi0vGDk7MldKPC4v/EABoBAAMBAQEBAAAAAAAAAAAAAAMEBQIBAAb/xAAxEQACAgEEAAMGBQQDAAAAAAABAgADEQQSITEiUXEFEzJBYZEUQoGxwSMzodFScvD/2gAMAwEAAhEDEQA/AH1sL2jsskfZhtBJ7rHh768fZl63OUSB+jr8KFbxuwWUJUgIZGhgXEnh51bt7XvWgjK2cMo9ocwTI14cOPDWiXLzmM6fUGtNuRjyMQ948Nnx2VpGaAY0iM0/Kah/oJRbYnNmW2SYOmYAEHhovL3V1vfiTcxRuxlLKDA5GSD8RxoVbQz59T1qRYcMZ9HQC1akHEI7O2Ur2wxmSxXRogCZIBHKAYnWTU7bLRLJJAL5QfanWTwg8CIoSuHJMCPf+ddnDMNSunXjQ9w84cqSfimyfR+8YVfHL8V/ypoucD5Uq7gpOHXwCH/pP501XOB8qqL8InyN39xvWZrcH9Ru/sXK0fDeyKzi439Ru/sP+NaRZPdFFHwCDb4jJJqm9yLnpHETxkaVaRAKo4/Z4dlORCPvZgJjwMTNcE5Id4e9hMQI/urnH9k18/bTf7V/M19DbWSMPdA4dmw+BFfO+0h9tc/bb5mktSORK3s782JVJ1qUHSoCNalJpQiVwZoOxo/oq94WE95cT8jS0p0M0d2Dc/8ApeI/w7f/AMlABw9Kb0/FQ9T+8mnmxvWTbjf76P8AF/8A0NMe/wCNbdL24Y/rg/xD/IaYt/R3rdL5/qH1mbP4jHb0tWv/AE/lSrsNv/qKf/cfi1Hdp7XtYe1b7W4qaIYOpgAagDXnS3uvi1uY+26MGQ3yQR07x+XKqthBAxJO0jmahfb+uJ+z/wB1EXxUPlysfHSPiZ+FCreIV8UhUyMsT6H86MOgzKek16Zk01w90AiSBPCu5qNlkg9Jrk9JJr9UT25YGTp4/Mc67Ez4V6cg7eL+wb0pXYxaJ/VPymmXeZvsD5ile8fsT+z+FEr7mj1GrYVn+qWl/UH50N2lZTtDbDQ7+E9IjQiYovscxh7X7C/IUt4q1ce9dNrOCTkkiIHEwT19kRWfOAcZxB20WAm2FM3O7GWIHOJ4edDr6DMfP5VYvbJvWnzXEdl0BKnMI8SDoarPd1MaCTHlypNt0boAX7Qlty3nGWQJQgk8vtLOvpNDXxQGQakm0mkacWEgzJ8qK7V4A/8ALfnHOzQjEhF7MkZj2cd08IZ46dCOs1TfqInsxY28pN1W4d0eHNvdQNsREidZ0GnEGdPQAa9aJbzs4vILQbKUI4zzI14yY1pVvW2EnQxHXWQTOsTr86jNVlzkz6GrUbalAHUbcDeJ4AywGnXQcPef4qJ4dNeMef8Arlw9aTre03TIbRcMo0AJ4t7WSPTSjljEOwk926BJUlhLFtepBM/OkbqCOY4mpDcCavuliRaw7McxC5JyieR1jjTQHzJmBMFZ1HUUqbmS+FYNILLbnSYMGdOtH8ZjgtsrqTl5DhpAq4g8Anzlp8ZP1iNc/wBxu/sPTSu3Gts4aIUk94FYXXWYiPOlHF4hUwF5mIAysJPU6AeZNZjvjv7exZK5ilnMStsETqZGY8/kK1n+mBOMpL8TTN5fp3sWWyYe0bxHFycqfu8289KTsZ9OeNckBbVtZB0BMRylvnWbXsUARAE8zxqK5iZaeIHCfnXhmdIE17ZH00XXLW74lXUrMRlJGkdRJ50ubQE3GddVJJnwJJHCktLpaDIGsHxB/wBfGimy9pFXCH2D3SOevQ+vwoVqb43pbvdGFBXRNdYixlaPIjyIkVxSBXEuqQRkR32DdI2ZiBrqlrXkIcnWgo5+Ro3sk5dl3fFLR9z0AB401WMIIgvLt6y/uCv9bH+I38ho/wDSBcClWPBQSfSgf0e/70P8R/5KL/SThzcXKOJUx58aSHxn1mmxuGZl2M2i95zcuGWPM8hyA6ACrWxtvXMLdW9bglSJU6hxwg+MTB4ihTgjQiCOIPER16VBevQKfXviM27CmD1PoLcjeqxiWV1OSNCpPMiBlJ5+HhR/ae2cPZuk3GEiO6O8ZjiQOHrXy9srbrWmPHK0ZhMTBkEdDzrSNkb1o4XtgLiEwLsDOvhcEiY69BOoo1jMBkSJTXUz4cnE1m/vdaa0Xtuo599Ty/VBzazQW1v8S4DjRTxSQG6aNrQDG7tsyB7cZTwM6ehWQPWKBX9m3k170dQcw96kgUkt7y/pvZmksB8Wf8TX8DvBbvuuRhEGQTDadBzorbxEsywe7GvLXprWD28Y6ETOnAjiPxp03X+kPLcSzfPtkKrnjPABoGvnTKXBuDFNb7GalS9RyPL5xs3wuRY/eHyNLWLufYn9n8KL7+Ygi3bXkWM+g/zoFjG+yPl/lTFR8ciEeEQ1gcdNkLc7ttBbBMRICg6eZjXwoNtzeR2ICtA8OTNry45Vj1NCNq7UKKqgmQY14AZVCge5j60HbGyNeOuviYHwj40K0hSRK3s/TL7sWN9YwbM29ct3FGeJMHiQZ1gge0edQX75zHnrS3aukuI6ii+LugOfT5ClwTCaxRkECMW8YPYaTraucOPC2dPdSVsHeC9acKwzKDAzAGAJOp4gZjrwrQNoWw9q0DMFXGhjjbY8Rw9mlt917Z1789c5PxImqjoWTwz5zdhoC3y2or3RdkDMubpqOMRzmaU1ftNF4gaA8/AdTzjoKYt8cMLTW0BIXIdOP3p59JNLtlwHE5vPp7qmGvBPnLVTFkVflLWznynVTy4+PD30fb9bKcuUzIJHQePl5VSvhGCye8CTKxzHAn41KQHIYkgiJjSYkS0cTpSFjbucGValZRtGDNF2BtNktKVjvBSTJB0BOgH+tKqbW3uYtANuBoWn8zM0T3V2Mt/DwWYQEEiNRBmaTcVuy31hkRgwDlVBYSdSNYJ1mKvUAFB6T5S8H3hz5xZ+k3azZbGHE5QGusOpJKp7gG99Z+vePD/XKtb3y2Cj2beIJ1B7MjrJZlPmJI9fCko7Ethgc2XWdaUNgQAGOpQbOR5xaeyRxEVDpWiHYFq8AZBjpQLbO6BtrnQSOY5gUJNWjHae4S3ROoyIqsauYW+SwnjoR5j/AMV4mDJ5Vbv7Av21F022CSO9ppPCRMgHxpsMOomK2xnEaL+LL2rLNoYIkcwCYHpNQZtNK7xB7loEQcgJHmTHwg1GlJW/FLunz7sR32W87OueCWvTvCgPWjmyDGzr081ta/vUDJ40VR4RA19t6wv9HI/rI/bf/wCOj++4+0QUC+jcfbj9u5/IKO76D7VPL86nD+4fX/U5d/Eqb57jJiYuW4t3mIE/dfRiM8cDp7Q9ZrLrO77tcZHUjLx6Hloedb5ixrbH64/lesuu43LcyFdDrm85MVWu8K5HcV09rMdjdRQv7skHwj3VQW7cw7ypPj0PmDoac8VtBOBMHxodisIGEiCDzpeu8/mjNmmT8si2dvxiUOa1edWkmBwIOpUrGUieEjwpkwP0qo5jGWJ/5+HPZXB4ssww/wBRWe7QwBQysiqn1kNx0PXr5+PjTOytx1JrF6m4M1zEbewl4RZ2iqzplv28jDwzAV6djpYRcQt0XQMrB1AZZkR3p0E8yAKzvGbnYq3aS81tezcZlIuWzmEA90BpOhGgE007K3wW5btWbrnD3LaC33/7G6oEAXAR9mxHWVPUcaWaoLgoZV03tKzISwjH1H78TQdq7xfWrNkkQ65g/n3YI8CNaj2pciyfIUt7NAQta1VgRKkyAZ0ieWvjodD1Ydq/2ceVM6Y7iSYp7QoWlxt6PU925sIdh2vaAtLN2f3imgMDjoQTSjdccjOvwI0rScVZs4i4tm5YvhoCrdEgd0DXwFUMT9FxLZ1vASSSCungdOGnKuWgsciNaayumsLYcGINgHOo8as7WxMXmHl8hT3g9w1w6XbrvnZUYjSBwrJt5to5cVcHTL/KtB247mb7ksPgM2TEwLNongJ+Nq5VPCbTtBfbtn94VcxKzhrf+vuPSUNosoKl4nhAH5VWQjaJ8+ykscS9thcHduS5ttAgTrHlFUf6OwHW3/C34U4bMwFt8NbdkDMZEjTh5GpX2EoaDbmehn5msGutj1CrZYoxuifhdg2LkmyiORynJ/Ow+FWdl7Fs3GKsuWCR3ZbUSDxYUyby7KwyYJ2W2guJlOYp3gcwnj4UB3Zugt68vHWhCipvyw34q4fmM0DdrZAsW4DZgYiREATpxPWp7OxbasXKhnknMQJHMcBy99e2e9bUdoUMcis+eoNWrSkLBYvpxMSfOABQyNvAg9xY5My/bGzu32fdXSVzOpI0BQyPeCR61m2I2TdewrwAxWT8YitG2vijbwRI4G5B8pJ+Yj1pNubaLmMjCNCfuxSGpsZdoUSxo6gQxJ7lDYmyr0Dvjxkc+cRTHcswpVjMiorON00iuWuk86mWFnfmV0qVFxB1jYK2w9wAEiW9wn31XsS9pywOqspnUNmBjl+lHvFGs8jUSOYr1sH9YDLbDEgZoGpOTvBQPMfKmqizMMwLhUQgRd2kftX6A5R5AAfCKgQ6V1i7Do/2isrHWGUg9TxrkezRicnMwgwMCPOy7IGzcSeJP1Uj5ECl/kaYNj3Z2XiJ5HDBfLU/nQHLoaaHwiJ19t6w19Gx+2H7V3+UUa3xP26f650H+jQfajzun4CjG9v+8J6fOpq/3D6z1vf6Rm2ggXKzGAGknyDVl+P2NbF0XM5JUQF5E9SPw4U5b47Vy3BamAoBPmZ/D50l3cMWY3Ld3jpHEetMaq9ixUcATuk0yqu88kwVt3Zd0gPbXM06jqKiwWHuKYe06+IGnkadNn2gEWdSBV5boqd+LKrtIzHvwwzuBiuNjI66j4Up7xbsrbMrWl4q6vKlneC1nWa7p9Q+8c8QeopDJ1FrZe8tjsPquOsvetqZtOjZblqeOWdCDA0OmlS7SIKC01z6xZcH6tfPt22UA9lcnUDgCp0Ehl0qnf3XdzmLIgPAsePkBJofbU2naxcjKxAOvA/ddT6+oJq4hVvhMhvW6fFG3c26L/ZkOQ9oKHVuDIpIVlPGQGUQeQHlT7tW93VHVlHx1rNfo3UriLqkahQD5hwPSn/aN4zaHW4vzFGQYLT1j71UH5CaPY21aWAC7THjHlzqbF7fRFMpc/hgT5kxSPg9rdmSSJMaeFXDvQmWIg9CJFQk9otg7iM+kJ7gZl7a+8xay4CqoKkEkyYPlWR7Y3Wa9ee6t6yAx0BmdAB+FOGM3gLTqPlVW3vlcQZRYRgOeuvwrWm1TuTuz9oY0EjwRlw+81jsLcWsRknu3GQKrEZtBm48TpHKoBj8MZjPMQDltaHke6gJExpNRbkXydl2J5XQD5dsf+6kfZuMw4uXu17Ts+1uxBGeDl+6EInxn0q3ati8hsD0zJ9W1zt25M1TY15MoV7jHic0lQB5ZyABFEctsElO8OIPdYECObHWsp/2vs2Ue2ik22zEq3eJB0ysSOY411hPpJxFm7le2FUhe4wjunvKfVSIil11LZ5yR9o22g44IBjNv3j2NtlFtYRkbNK6lgRoB5QdKj3d2kvdHZgHSY6x5VDt7G2cXhDctWyb8qWHFyig6A8WAMaV3sPbOFw6BewzOAO+zZjw5LwpltZSiBiYoNJduKkcxj2/usMUbN8MPslAy92DBLQc3nESKqYNRhsQLjXrQ7lzuLM5nggQpIIWPSocPte5fJFi5aWZLLchVgxqIENM686GYvcu7bV7pxi3GVWKolg+cZh4UqNQ9qFkH3hhUiMFcztMcrWwhylD3iGEyTqKH7T2cly0VWAYOXhoeXDlyqnhb5IEmSI1iKsrm9K+eexy+WM+irrVRgCJ2CxJkq0hgSGHQijFhpFVdvotu7nMLmEmfDSqeE2mbjZLCNdfwGg8zVEqXG4THvQvBMMYjEBVMmi+5ezb1186J3BpmbRf8z5VY3e3BZouYoieOQaKvmedaZgbC20C20kAQMoAHv4VhSc4SJ36gAcRG+kDZq2dnEMc1x7qKCeUS3dHLQHWsuGorfN8d2WxuDNlSqXAQ6k6iRPdJ4gEGJFYnjN1sTaYpcQBhxGb5TxB5U4ynaDMaW5cEHuONlMuynAaROG5RHtGPGle5wNFrVq+cKLZtOD3PvIVIWddGn4UNfZd4jVAPNh+FG6UCerI5z5w59Gn9ov/AKtFN6T/AFq35r86p/R/s17VwFoiLnDxPjRDeDBu+JRlggFZ1HUUgiHf+s9awOceUo7/AOFzYnTmin3Ej8KScHhyhbsUcE8QW7o9Dw99aHvbKMl0jTKV9QZ+RNLt3GqwJAAmu6lmRyMdxvS+KkHykOHxxCiaspj5oSzwa7W4KTZAY4G4ly5LHjAqK8oymeWtcfWK4uYoqMw5a+dYQHMycQRhsOzXO8ncIOpGqjXWl3b9tO2ZAHLjKoIIgmBoQRMzp6U/YveC2ywFJblPAHr/AJU47pfRph0wpxOIthr9xS5LyRbVpIhVIMldTGuscqsaTcxLMMSVr2CoFHMVNg7H7AszcbrBzHECAIPjOY+tX9tXrQaxq8551GmgJYkjwFXMbZRXAtlCsD2C5HP/AIneB04cKAbyYZme0oiZYe0Oanr8zVCrkt6yU3QljDbVtXJAvKI6qw+YFRXtv2kOXNbf1pNubOKMVdSCNCIBj1ViKq3bQUzqD5H8qmt7N0+eCYRb3jNitr22PcRZPQzx9ajG1cWNEW4FHARwpa+uEH22Hr+dRHb7j+8f+P8AzotenVOpr3xmybiaYFbR9sXpjwFxWn3TQTYW7mPuPi2sMtsriboOZioJ0PdVRBEHjVPcPEYgYy6vaJFq3JHZ+1LhNP0TMGemladbxV0j7h8wfzomp1TJgMs0tNZbdUcj6zJ8VutjruJVcRauSzqrXAmkEgFiwGunM0M3qsucVeuMjqpchAykDKvdQCf1QK2HFbZdSFJWSQNEniJ5tqeHKg2+uEv3sBcCktBVmUCO4skwANY0PpSVdxsfgRshkGTEnZO+dy1A0y6CI5eBpj2tgBicE1yxbftXDNltrmYMfZiOC5hx5ZjWbW1jhTPu1t+5ZM5j4UwhFRPHE9YDcOTzHrcfYmKXFi69vsbZw+RwCMwcsrjQz3vaBMCBFPl7FSMkkg6a6kgaGevOs43d3qP1xDOlwMrD9kFl+RHrTR/SgyhpytxAPGJPz40tZqWfoYECdNtbk5iNtPYrYXENbOqHvWz1U8j4g6H0q7ZsiONEN9Cr27V1WBKNB11h+v7wFBsLiJqXevOZY0zZXBn7G7q28SyC4zQs6DnPKmHAbHsWEFuzbA8REjqc3XyobauUZ2ZeAWW8/M8h+yKKluUAJgbq/FuAhrZuAWFJXTiM0k+ZJmjaYpFETQbD7XB7p0nnNRXsWVbgvXrRVuFY3DqT2oZ2w0ZLV8NwmlnfvZAvW81tkW+vs5uBEiVaASBxgxX7G7wMLTZRDxofnHjQZMZmGaZnnW214VcDmap0LFsniQ4DZuRAt24bscgAi/LMfeKttftrwt248VB+dU7uKihO0toaQOfypL8Tc7cGVq9GucATnG70XDciylu2BoCqiSOZPmRoOlfv9pLumeCf0h3T+RqutgSTHGh+0rWZrdlfavNlkclHtn3aetU0sJ7lFtPp6aiSvUO4/a5xllwIFtfvmdXHAIB4nVuGvOlTDXE51oI2SgtqiiAoCgDoKUdq7jXJa5YaNdQdVM8NOunKl31aXtg8SSmUH8ShdCnhVR9OdctsbGD+7RvFWj5ivw2Niz/c+9xXlCj8w+83uz8jPRe8a7F0V1Z3UxjfcRfNifkKIYXcW4T9pdHkoj48a7vrU53CcJJ6E/bv4BS/aupZF4CCQzjke6dBIMR0FabhbzPhSyNdSFZgba53BJPsIQJYBQcpH3jpSzs/aeGwa/VlTtrhM9kIYAnm5aQnzots/YjFSWbIGB7tt8qoDyBHeJHIzyq/p9rVg9eshaimx7M/KLmPxbNdzXHuXGAAzXLXYuYEANbgZY+OlAdoHNftDJaY945bmiHQiHM6LrrTdtPYKjhfe43W4c5Pm4M+8UoYu0BikVzZEK0i8w7Ll/aFTMH05V2sEZmLq2QDMVd6sJkukC1btjQxYvF04cjNL7uw53B+9Ipk3rw6i6Yt4aImbDyhgcR51oOztk4TC2bQtWkN7s0LvcVXlmEsBnBK69KXssWsZaYrrZ+pja4s/pt6qDUwDfpr/wC0fyrXsRtzJOZ1XyYKPhAqm29g/wCMv/uf/wBUBrufhMZFB/5CAth482ceWGJwlwXbLG4wdlB74YqMyj7QnULwrScJiRibSNbcgEgzzjX8/ga+cBe7+bhrPxmt+s43s7tph7FwKh6SRCH3wP3qF7RHKmd0XGQJax2Ks4QAsdSQATqSTw9dOXSr2D29btsjMGdStzRVzEewNRyGpFK4bt9pAnVbFprgH61xhbT1CKxqjvbt+/hCDh7jWmdwSVjUZWzAyOE5T6UnpcixPr/4Ri85Rsxe3k2clq+5sybLMSk6FQdcrcdQdPGqCPFFLv0j466Dad1vKeKPZR83uWZ8ap4LY+IvEhcPc04mMo//ACER5TVd1X5kRemw8ACcYXaLLftFJzBpgc44j1EinKzto3lUMVFwC3IB7k3QWtqpPFssaUD2PuRcN0tfm3KkKJyuDyYRMRx86N3NwMyFRfUSxf2TxMKI10y21CA8szGk2ekHbujBW08gQrisMvYure2VMAcFPEesiqGytm3XAOQgHm2g/OiWF2ccMuUs9xQTlZmzFRyUmATHXWiH1upN9wztlClGAzOMPgAvEyanNyBVK9jfGoWxlJE5jW3zl1sTFQYzaxlT6flQ67iqoYrE6Vtc4xPFR3GT67mFCBjcrMs6Tp66/jXC4oQKB7Ux8XB4gj3QfxrddZY4nCQBC2K2j48KEWMXnYsTpwHj5UF2htQmFHFtPTnVnBYwpqBP4VRro2D6xvSEEk+UabLEiT3RVbZ15W2mq/8AKhPEgkuB48D6Ux4D6P7l1Fe/fyyActsTE/rHT3CrZ+izDZlYviMysGVg4UgjmIWtEqAQT2InrNdS64Q5OfLiX+zEV69r7ICfaYt6Duj8T60SfZyKsnMYHM8Y8hxP41YwyqoAZASoAnT14+M1OWrGeZLbUZwQIups8sdFLelW7Owbh+6F8zFM1vECNOVdtcrY06/OCbW2HgAQEm7R++49B+dK2/WzrqG2lq4UtupzsPbJB9kH7ogzI1p/a+JiaB744fNh8w+4wPkDofnTFSIhyBN6e5muUWHgmZvgcB2QhIXy4nxJOpPjXV1z+kauTVbFOApJ4ATTnvGJxPsFVFHXAgfHX2Zks2yQ9w8R91ebeB6Voex0t27a28ilVEaqD5kk8SaQd3MEWvm8/FlBA6AzA90U92G0pfV6hq3CIeB36yDZjUMXbr5ekTvpC3TicRZt2+yjvqqkMvVuJlfERHSk3H733rjMGjRFSRppEA9JjnWzm7FZXvxu32GI7W2v2V1YA07jrBI14aSR61Q01q6jwv3I+ppNPiTqKFrBO2qrc/hJHvOlWlwFyOK+pH/dUTID/aXWP7IzR4SxAojawwgRqOsr+APzqlsEmbjD+1PokCybWJtt+qQZ9Csj3xRLZN1ypwt0/wBmNCOIgrpPODBHlTZhbon2WIgjpHDx10mlrFrl2i/LNr09pZ+a1P8AaGx6cr8pW9mKdzq3l+0lwO0+zxWK1UEiyok9AxMer1FvVhhcbDu2QqgzMHMBpER49dKC7VP9ZvfufyCn/d4YdlUYnQZFAJEgQTPzFT9On9RDnsD9o5qUCUiwdkn94m4feVbZi2lq34qoSf3oFWL299wHvaE8IINalY3HwN3UQ4/VYfGNRWb787qLhcWQFizcE2+YEABl15g6/vU3fpUA3dwOn1pdtmAJWtby5yA0zxmjmG2ppJpHwGw2+sAhw1mDJOhHh50w7TvhYKnThUu+tNwCSmjMQciGru1YHhQy3tcDMs8DS3tDbJCyATMgf+aH4bFNJZjqa0ukJGTBm5c4EcG2j41z/SNLf1zxrltoDqPfWhpDPe/EPXsf41TxO0hHGgh2kDMGYqncxhY6aRTKaPzgW1QjX/SYCjWl3bW05ZY6/hUmFwLXBLNC84En0o+9y1hcOHUDMxy254l/0j+yNT6DnTdOjCnJi12pyuBE3CsTckgiBpPjRuyZFCbj/aa68OPWBNF8BhDdU5eI5Vi7uWPZ2fd+s1PdS7c+q2Srn2eE+Y5yKNjG3uoPmo/CgO5oK4W2jcVkR+8at4rajqzqqzlA1jwBk++AKltnJxJlteXIxL2J2y6iXNsdJBk+QnXWpBjLrcCvoo/Emg64C7dnMcgaCTGpgKQADwAM6GPWjWDwoRQo5RrzMQJPurEC1aLJPrFxNWYn4+7SKI4W8WXMSdeR5Uvtjyb7JpCkAafqgn4n4Ucw5ECinuDsTCg4knayeFcY60Llq4hESjD4aVYW31Jrw14cGLZ5BEymdKGbYOYJbHG46p6E974Ud21hOyv3E5ZpHk2o+celL764zDiIgXX9yhR/NTSNg7vLM+x1Fm7Tbh88f5hG24XEOBwAWPLWmHDPoKVe2/rDnwX8aKDa4UakVKsBMQHHEOM4qs6I/ddUcTMXBmWdQCwGsCZ0IoZb2wGMDXyqwtz0oumco4gLl3KRLd/6FkyOwdDcJkKtoKg1BgG4XaOPOul+iJQB3rvAc7fqNF5cK0XZN/PZtt1RfkKuTX1XvDPlsYmSYHBKrBc4ZgGi2kvEmdSrQIjgSPGgO28Bca/mtnKQsSzCRqdZjKPaiKK7AxuLvdqFtDAd2UPZhi5nWQxHAa6AamrN7CC5aNnFXvrKk5swbI4PhliV8DPGvn7tWqZUmWtP7xW3qIjXtnMrM12/aLNGrXFJ00AhB+FF7W9eDTuvdBgRojHUcR7NOGA2Faykqto6RnVQlwDkDpr79aA7c3CsPPaMwDKQjAQtpuIIRYBBjWffQqtdV7wF88Q9zPYmwY4g1t+cHmDW7j226qhX/qbh6aVdxu8d3G2GtN9vbJENAZ7ZHBlKkHr105Ut3/opIV2F+AoBU3LZRXnXQ5ifWKWMVhMRgnElkPFXRu6w6gqYIqyl1N5wrcyWyunJEe72HK2bdmwGzTwKxmn7xPLr4VYwGxECHti1xuWSCFjwPtHz91J2C+kLELpcC3R1Iyt/Ev5UTsb82mjih1MPwk8e8mvTlQTpCPhOf3jLa0uMHiM9+59YVbRbDXwplbdxOycEaaRljTpxqltHAgCGwlq0R+iDDDqCDy8KH4jerDupF1AxjutIYA66gjVajuPiOzHZ3XFojRbrKR4ZS2usiOFYG4cNxM7geoL2laQgwCvSDp8aX7xYeNMN/FXgIa2pA4GInrqDBoW7CZiD4Gm0xBsfKUsE+pHgD7qJ4eyoIZ+GnCubahuk9ad90/o9OLRn7RraAlRGpZhEmJAgfOjEqgy08vE72Bss3z9h3xI0mMsdRxApI3qx4vYzswJtWj2SkTBCk5m9W+EVqOG3BvYRy6P2gAkGMjacQwBhp6g+dZBtPDI2Mum0gFnOxVZkBdeczE8PStpYtgysBdmeWxDxyBIoxg8W1hww4c+hobs/CszOqKSM4ygCSTJAA5nQ01WNlm6pQ22zp7cCSo0OoHmOFT7uDgz6X2ewNec4jNu1tR2LXwR2AyqRzDRLeY1Hu8adrSCc2kxxjWPP/XGk3dTZzWsJeR1I+0LDMpEiE1g8tDRrZO0P6vr7Vsm3/CQFnzVlNR7MB2gNQNzE/We7x71JhULMdAQJAkknko61PsXbwuhSwZc0RmUoZPIg/PhSfbwn1valu23et4ZO1YHgXb2QfeD6GmzeG2SmYHvCYPiAWU+jAUMrtRXOcnn6YPUVByxX5QpsCwly21xoOa5cMnwYqI8NKMi0FgLQjZeKDgRAWAQAIAB1/GrmJ2ratqWd0UDmzBR7yaYPkICwMTL5NflWlLG/SdgLQJN4OeltS/xGnxpT2l9OJYEYawF/WuHMf4Rp7zRVqdvlBipycAQt9I028QjDQPb4+KmPkwpNwuLnFqTGll9essv5UD2vv3fxTA37mbLMAAACYmIHgKh2Vi2e+cgLEpAHmR7qZ90Qpz5S2t4GnWvOSCP3jdg9nm9dd2aE0GnElePkKY8HgrKRCLPU6n3mh2zNmMFUExHT40WTAL4+8/nUeyzJxmbAlwXljQCor0EcqjfBLyJU+cj1B/Cqt9mXjqOorlZKnMywGI07J3gjD9iHVLiAgMwkcTykTx/yNA7u2McCft3/AHQuX004UuY3HRcWDGYH4f8AmrzbanXSqTe0LKjjAIiC6ZASYx4ghStxDbHuAM8QYFB8XsjCljdhkVTqbTmUbnnWSuXxihGMsECWRsrcdQn7IInIx9B50PBe2xNpT0IDZHykcSraNr0keVJJoXXpo4alC5zG65gkVgQ7oHjLdDCGjkYAAnx48qt4k5QEDIxfSCC2kcSATp56Ur4G9iBaa21nLbYABIZvMjIdJrx7d15thH01yj7PT3zHjIoY0LMcEzAVm6MPY7aViyoN1kdzpljjPIAk/KkjfDauHuoUOGCsoOVsuXKf3Y5xyqa7sk2Tmc20k6hHD3Y8CSTPrU+0sUtxES2uRLfAtBbXiTOnD5U/RoRWwYEk/aZuTCE4zMtuWiCRoY6VAa2Gz9FwuILneuTqlyAEI4QwSCpkTMH140rbxbv4ewCrG4bx5L9osjxhY95NWRbzjBkb8MSM5H3ibZulfLpTPsHex7admXuZR7AzEgRrlAJAA8aX7uBI1bueDH8ONWNm7PFxoB01kxxjkBz6V21VYeKCQkHiH7+8j3WyFEgkyxRc+nioB056kGqlzCMzZUUseQUST7qNbP2TZyjMXDSBlytEcSYCEx58fjTRsbAWbl1e92a8D2ZyhgCNGECASY5njSJvSv4RGghPcRcLu7fa6tpbbdo0Qp7p1MTqeFb3uxsD6nhUslizAks0cWbUx4cvIVNs7ZdlYZMOkgCHgFtOrNqffRcAcedAtvNgxAsx6la9JHCaU9pbh4K9cN25hrbOeJgrJ6kKQCfGnN8Qi+04HrVDF7ZtIIEMePQDxJOgFA3MvRxNIc8bczFtvYU7PxeI7Jci5lezzCAhZKT0ZiPCBRLZu12snG4hQC6myongWcCT7gTR7fTa+FvWsrMl17csUXiwgyqnjoSDHPL1pEu7ZtNh8QocF3vW2Agjuoup4dSR10prPvFyRKelIA2ERrwO+zXiDe9kgoTHsnQiY5d6J8qkwxIu3V+64tvP6wzWz7wqn0pb+rKuDsupBLtcYwQY9gLMc4WmYXYTN0XN7hNS9Z4Tx8+P2lCypAodOOZz9HtvN9cxJ/vMQyKf1bQj5tTBtZ5tE8dQfjH40hbo7VRMJbRiQZZjPAliSTTi10NhRGoMAfxV29j7xlI4HH2iC0sihm+cz29vXeuHs+0IUd1QpyggaCY9rQc6KYHbCraFm8uZSIYHgZ4+vjVbYOBS1isYxANq1nUZhIIk9eOix61T2dtC2yMxALjVRxAmflVCxQRwJSRlIIx1LmK3BW6obDMdfuudI8Gj5++gt/cHF2GzhFurzFtgxjnoYPwo9Y31CAqT6VPgtuvcYBAY5nWB76wt1yfEOIq4VjkRA/2cuXboW0CVbmfudQ3QjpWk7vbuJh0gDU+0x4k/65Uct314wNePiep61M1wRpS2q1TuNvQnq6EViw7kapXLXIry5cqnicTU/BjE7vYuKq3doaRVLE4ugu09phEZjwFO6eokwFrhRmd7V7Ysj27bMgLKxHI6VymMMD8x+dT7rfSBZt2UtX0YcSXHeBLEmSOI4gelM67Y2ewzdra111/zFVX0wbgjqSRqT2J5ir+D7iu7XCTqGYmAfKFrh9kiA1qDb/4Lz3QfvAxoOPSiG51rC4vtDk7O4oBgEERwzLpy5z7qpYvaGFWXW6E10yxmMSASgkE/w1pip4AMbpvZiRn/AFOm2S+n2jIpGgDlp8FkgR6k1W/2euXLnZKS7wSZBEDlJaqV/feA2QZj+me6CPETqfMkUc+i/bD4m/eYuCttQMq6IC5PIaTCn31kIVG4zbas15wRmU8D9GV29bdrlw4eCQO7mYxp1gA6aik7GbL+rzauXNUfvZlj17x70xz5GvoRxOhOlZr9KP0dtjDbvWyA6Aq/LMvEN5rrPgfCjU3bTz1J11z3Elu4j4/6S2FsWkdmUCMqDIp8+bGl27tLFYgwPs1PD7o18TqT5U4YTcq3Ze2gRi5BMsNCYMBWnLyMa8uVMmB2SSD2tt5BzKWghQBEMDoBx5muWa//AIiCWkkczP8AA7hAqLl65qxEL11jvGdNfGmfZWweyB7NFTSW5sCZIgRMgctdNfCmW3ZIIa4+RY9jsm1Hte1qOB4GI8Kkx2Nbgq8IBJIyyBMKIlo+dT7LrG7jVVIJ4lKxhRbUF0IJPIgkkQQV1GVeGmnOqD4O41xrkA5mAAGmVJliBPHwmrVoqTmuMMo/SJ8tT08qYre6ztqGVZAMaiBQyRWcse/OWFWrT9t2O/8AUoptJF0GIxSDoysw/wCmRV6zttjouNtHwYBT8wa8v7p3wO6Ub1/Oqz7rYkiDbBHQFdfjQ9mRkMR/n+IIih+feL+uP9S1ca4NX7w6gXIPqFahONe27hjGgiGzGJ4/d8tPCvf9lrtvUL2PiLnZ/wApipLIy5hiL1u+sd0Bc1wN/iLAI8xQsAdPn9Of5mdiZx8X/WBLuMsrcE3cpUEQF01jQ6SdNNf86rO1m8ArJbdiIOokR0YLPLmTVixuyLrswYcZgnX3SKv3d1HVCbVsMwiBmgz8V00re8A7fnOWItbERbxmyLVoZrQdSxIKsdBHSdfjyozjHjBu3/JP8n+VUNp4d0Ve0JB0JQiSpkgiSNBw0qntPeZBh3sG3czG3lVgsqSR1Go91Esra0pjnmHLZ02fWD9npFpP2R8RNO+MxHZYAkGCo49CI/Gk/DW+6g/VUfAU+XNli/Ye285CWmOOgB0jnpWtSwNoBjGr8FaA/LESt2r4a1ikOrONJPGQR89PWgex2UNcUqVYRodCOunnVu1u/dFxjh7hGTiLkAxpJMcuGpFSfXbzSl+2mXjmUyD5kagaTTpwQSJNN5LnHRl7A4q2muVZ8QKvW9sZyQselDMI9gDW0pI6yamO004KqqPDSkXUnoGHU48oYw92BxJ86sYbGd3yMUGt4sVCm0IzeLGhNUWE2GAMN3sZ40OxWNobf2h40Nu47MYGpPADUmi1aYmCsuAl/EYukzbm1e1fIp7oPvNFdp4xBZud4i5oAsERrqZilzZuCe45ygsQCxAqzp6QgyZG1V5c7RLZavO0rhgQYIg+70PSuSacHMQhfZO8l7DuzhxbLI9s82yvocoB0Pjyqnd29ytrPidT7q8wGyFYIzEkMwUjz8afdm7EtIjdmuUroWOpMGPAilLbUr+UYQMRwZn9vDXrzDOSAeug4xAHnpW8fRVu39SwjmCWuPmPkoygaeM11u1u5bLKSWPdzwYI46DUEgTJ0POmu8BbthFEKBlFJ2Xlx9IUIAfOWg+eI+FWmw8jxqOxbCqsdBVq1Ql5MG7Y6idj93XDMEVWztoXAy25I8jAHITOlR7Uwi2OztxKEHur3Z4FiwEydCfM053rUkVUxeCVs06iue6HMIt2SMzNsXiVVQoZkmVQklpIEkONGVuEwefjQe7tK0bbW7zXD2pB7TJpmUCJAY6cB3Z4UzWsCFvspLNoCTprygiDPCZ40J3k2XaZlthFEAMCOQIMqAdBy1oRZc7TGVz2IvbS3nw5Q2mBEQM1twZC/tDSYBqPDbzpyx2LHm/5TQ7e3dqzad1UN3Qpktxza8OXSgLbuLoQxAImIn4zVKvaUwDx9QDDNqTu8SA/qZotjeThGOvHzux8wKO4bed2ABdbg8SD8RrWF4nC5HKgmoy7K0Bj762dPu6P+Joa2kcNUPvPoNsZbuDvCD5k/wA01Wu4YHgZ91YVY29fT2brj1NE7O/uMtxF3N+0AfmKXbRuOjCV+0qE+EETXltlTIJB6inDYbm5aViOo4dPlWA4f6T8T95bbekfKtU2Bv3GEtnseCjg/Pj+gaR1OnZQCRPavUJeg2dxh3nwFlrRe4JKkZY0JJ4KOoPSky1sC0f7S09t4LFUbgvIkCQJ0ER11q5ituX76274dFVmZRaNtXCxrmLHUnyirf8ASmIEg3EA0AyWlTjEySSTM+FAwyDgxamyyv4TB2F3ctKyllu+0IBYCY6yi6aDgTxpgG20t2yEVLbE6Fmz6mBwHMg6a86XcT9q6q7XGMgSzkxPQAAD5cNKJvsZUhVgAxMrJOsddNTMiDpXGYE5PcLY72/GcwLjbGGnvm5GikSQQWE8eM9Rxofid3LeXQuQSyrcEBUC2u1Vr0qS2sjiugY8RTCsLfykBi8QTPdjTu61Ju7glN27ZuTctoxAUmAcwAhv0gMogGmKHCtkwFm4r4YivsS0ovObeKIsu9vs84DXClzD2+0U9n3VIvnuwYIXUyaksbFRLxAl0QTOUFXbtcRZ10giLUgdQelGbGzWuYi8Ld17SgZIlmIVGVwqtmBUEqNBpEip8Fu7aEqQSFUkLmYIGMSwQNAPlxp86moc4i+23rMBXdiC3Zzt232a3Q6i4Jz2xYgF2shRrdMhc40ENPH9tDYVqz2hLX3W0ShALLnIu4e2GzvYCrIvMSq5/uQxBpnxu5+ZkcXSICjKwLrA5AFtBpwq/e3ZtsiuWaVXIADK8QZh82g/RmJAPKs/iax+Wd22dbokYfdi091Fm8Lb3Owk3O9n7a7aDAJZYkstosFgKIaXAiosNu7ZuJZW4G1CnMo7OWe1s0qHdLTZYN18pKxmYZmBYsWy9u/ba6VEoCuVshKluLHUGAC3e4cedU7m5SW7bvau3UKzrnYkg5UIzBgQCAv8I6UZNUhIGJ73LEHLRFXZXaWmW8MRdbtDaWMs24R37R2KnOmh+8BCXDOmlrDbqWEa42XEgW3uWcvaBWcpewtrtA3Z91SMQxKwYKjvHWljbl97Vx7auwU5lYBiAyhiApE6qMvDhqa0vcDYSXMHbv3S1244KguxOREYhUWTooKz506x4iIGWgXaO69skD7VtLgl2Babdx7cyFGjBQcusGdTQV91xJ77+4Vp2I2WigwI/wBT89aDXMCsmlSWzwY0FGO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78" name="AutoShape 18" descr="data:image/jpeg;base64,/9j/4AAQSkZJRgABAQAAAQABAAD/2wCEAAkGBhQSERQTExQUFRUWGBgXGRcYFx0YGhgaGB8XGRgaFxwYHCYfFxojGhcYHy8gJCcpLCwsFx4xNTAqNSYrLCkBCQoKDgwOGg8PGikkHyQsLTQsLywsLCwsLCwsLCwsKSwsLCwpLCwsLCwsLCwsLCwsKSwsLCwsLCwsLCwsLCwsLP/AABEIAL0BCwMBIgACEQEDEQH/xAAcAAACAwEBAQEAAAAAAAAAAAAFBgMEBwIBCAD/xABLEAACAQIDBQUEBgYHBwMFAAABAhEAAwQSIQUGMUFREyJhcYEykaGxBxQjQsHRUmJygpKyFSQzQ3Ph8BY0U2Oi0vGDk7MldKPC4v/EABoBAAMBAQEBAAAAAAAAAAAAAAMEBQIBAAb/xAAxEQACAgEEAAMGBQQDAAAAAAABAgADEQQSITEiUXEFEzJBYZEUQoGxwSMzodFScvD/2gAMAwEAAhEDEQA/AH1sL2jsskfZhtBJ7rHh768fZl63OUSB+jr8KFbxuwWUJUgIZGhgXEnh51bt7XvWgjK2cMo9ocwTI14cOPDWiXLzmM6fUGtNuRjyMQ948Nnx2VpGaAY0iM0/Kah/oJRbYnNmW2SYOmYAEHhovL3V1vfiTcxRuxlLKDA5GSD8RxoVbQz59T1qRYcMZ9HQC1akHEI7O2Ur2wxmSxXRogCZIBHKAYnWTU7bLRLJJAL5QfanWTwg8CIoSuHJMCPf+ddnDMNSunXjQ9w84cqSfimyfR+8YVfHL8V/ypoucD5Uq7gpOHXwCH/pP501XOB8qqL8InyN39xvWZrcH9Ru/sXK0fDeyKzi439Ru/sP+NaRZPdFFHwCDb4jJJqm9yLnpHETxkaVaRAKo4/Z4dlORCPvZgJjwMTNcE5Id4e9hMQI/urnH9k18/bTf7V/M19DbWSMPdA4dmw+BFfO+0h9tc/bb5mktSORK3s782JVJ1qUHSoCNalJpQiVwZoOxo/oq94WE95cT8jS0p0M0d2Dc/8ApeI/w7f/AMlABw9Kb0/FQ9T+8mnmxvWTbjf76P8AF/8A0NMe/wCNbdL24Y/rg/xD/IaYt/R3rdL5/qH1mbP4jHb0tWv/AE/lSrsNv/qKf/cfi1Hdp7XtYe1b7W4qaIYOpgAagDXnS3uvi1uY+26MGQ3yQR07x+XKqthBAxJO0jmahfb+uJ+z/wB1EXxUPlysfHSPiZ+FCreIV8UhUyMsT6H86MOgzKek16Zk01w90AiSBPCu5qNlkg9Jrk9JJr9UT25YGTp4/Mc67Ez4V6cg7eL+wb0pXYxaJ/VPymmXeZvsD5ile8fsT+z+FEr7mj1GrYVn+qWl/UH50N2lZTtDbDQ7+E9IjQiYovscxh7X7C/IUt4q1ce9dNrOCTkkiIHEwT19kRWfOAcZxB20WAm2FM3O7GWIHOJ4edDr6DMfP5VYvbJvWnzXEdl0BKnMI8SDoarPd1MaCTHlypNt0boAX7Qlty3nGWQJQgk8vtLOvpNDXxQGQakm0mkacWEgzJ8qK7V4A/8ALfnHOzQjEhF7MkZj2cd08IZ46dCOs1TfqInsxY28pN1W4d0eHNvdQNsREidZ0GnEGdPQAa9aJbzs4vILQbKUI4zzI14yY1pVvW2EnQxHXWQTOsTr86jNVlzkz6GrUbalAHUbcDeJ4AywGnXQcPef4qJ4dNeMef8Arlw9aTre03TIbRcMo0AJ4t7WSPTSjljEOwk926BJUlhLFtepBM/OkbqCOY4mpDcCavuliRaw7McxC5JyieR1jjTQHzJmBMFZ1HUUqbmS+FYNILLbnSYMGdOtH8ZjgtsrqTl5DhpAq4g8Anzlp8ZP1iNc/wBxu/sPTSu3Gts4aIUk94FYXXWYiPOlHF4hUwF5mIAysJPU6AeZNZjvjv7exZK5ilnMStsETqZGY8/kK1n+mBOMpL8TTN5fp3sWWyYe0bxHFycqfu8289KTsZ9OeNckBbVtZB0BMRylvnWbXsUARAE8zxqK5iZaeIHCfnXhmdIE17ZH00XXLW74lXUrMRlJGkdRJ50ubQE3GddVJJnwJJHCktLpaDIGsHxB/wBfGimy9pFXCH2D3SOevQ+vwoVqb43pbvdGFBXRNdYixlaPIjyIkVxSBXEuqQRkR32DdI2ZiBrqlrXkIcnWgo5+Ro3sk5dl3fFLR9z0AB401WMIIgvLt6y/uCv9bH+I38ho/wDSBcClWPBQSfSgf0e/70P8R/5KL/SThzcXKOJUx58aSHxn1mmxuGZl2M2i95zcuGWPM8hyA6ACrWxtvXMLdW9bglSJU6hxwg+MTB4ihTgjQiCOIPER16VBevQKfXviM27CmD1PoLcjeqxiWV1OSNCpPMiBlJ5+HhR/ae2cPZuk3GEiO6O8ZjiQOHrXy9srbrWmPHK0ZhMTBkEdDzrSNkb1o4XtgLiEwLsDOvhcEiY69BOoo1jMBkSJTXUz4cnE1m/vdaa0Xtuo599Ty/VBzazQW1v8S4DjRTxSQG6aNrQDG7tsyB7cZTwM6ehWQPWKBX9m3k170dQcw96kgUkt7y/pvZmksB8Wf8TX8DvBbvuuRhEGQTDadBzorbxEsywe7GvLXprWD28Y6ETOnAjiPxp03X+kPLcSzfPtkKrnjPABoGvnTKXBuDFNb7GalS9RyPL5xs3wuRY/eHyNLWLufYn9n8KL7+Ygi3bXkWM+g/zoFjG+yPl/lTFR8ciEeEQ1gcdNkLc7ttBbBMRICg6eZjXwoNtzeR2ICtA8OTNry45Vj1NCNq7UKKqgmQY14AZVCge5j60HbGyNeOuviYHwj40K0hSRK3s/TL7sWN9YwbM29ct3FGeJMHiQZ1gge0edQX75zHnrS3aukuI6ii+LugOfT5ClwTCaxRkECMW8YPYaTraucOPC2dPdSVsHeC9acKwzKDAzAGAJOp4gZjrwrQNoWw9q0DMFXGhjjbY8Rw9mlt917Z1789c5PxImqjoWTwz5zdhoC3y2or3RdkDMubpqOMRzmaU1ftNF4gaA8/AdTzjoKYt8cMLTW0BIXIdOP3p59JNLtlwHE5vPp7qmGvBPnLVTFkVflLWznynVTy4+PD30fb9bKcuUzIJHQePl5VSvhGCye8CTKxzHAn41KQHIYkgiJjSYkS0cTpSFjbucGValZRtGDNF2BtNktKVjvBSTJB0BOgH+tKqbW3uYtANuBoWn8zM0T3V2Mt/DwWYQEEiNRBmaTcVuy31hkRgwDlVBYSdSNYJ1mKvUAFB6T5S8H3hz5xZ+k3azZbGHE5QGusOpJKp7gG99Z+vePD/XKtb3y2Cj2beIJ1B7MjrJZlPmJI9fCko7Ethgc2XWdaUNgQAGOpQbOR5xaeyRxEVDpWiHYFq8AZBjpQLbO6BtrnQSOY5gUJNWjHae4S3ROoyIqsauYW+SwnjoR5j/AMV4mDJ5Vbv7Av21F022CSO9ppPCRMgHxpsMOomK2xnEaL+LL2rLNoYIkcwCYHpNQZtNK7xB7loEQcgJHmTHwg1GlJW/FLunz7sR32W87OueCWvTvCgPWjmyDGzr081ta/vUDJ40VR4RA19t6wv9HI/rI/bf/wCOj++4+0QUC+jcfbj9u5/IKO76D7VPL86nD+4fX/U5d/Eqb57jJiYuW4t3mIE/dfRiM8cDp7Q9ZrLrO77tcZHUjLx6Hloedb5ixrbH64/lesuu43LcyFdDrm85MVWu8K5HcV09rMdjdRQv7skHwj3VQW7cw7ypPj0PmDoac8VtBOBMHxodisIGEiCDzpeu8/mjNmmT8si2dvxiUOa1edWkmBwIOpUrGUieEjwpkwP0qo5jGWJ/5+HPZXB4ssww/wBRWe7QwBQysiqn1kNx0PXr5+PjTOytx1JrF6m4M1zEbewl4RZ2iqzplv28jDwzAV6djpYRcQt0XQMrB1AZZkR3p0E8yAKzvGbnYq3aS81tezcZlIuWzmEA90BpOhGgE007K3wW5btWbrnD3LaC33/7G6oEAXAR9mxHWVPUcaWaoLgoZV03tKzISwjH1H78TQdq7xfWrNkkQ65g/n3YI8CNaj2pciyfIUt7NAQta1VgRKkyAZ0ieWvjodD1Ydq/2ceVM6Y7iSYp7QoWlxt6PU925sIdh2vaAtLN2f3imgMDjoQTSjdccjOvwI0rScVZs4i4tm5YvhoCrdEgd0DXwFUMT9FxLZ1vASSSCungdOGnKuWgsciNaayumsLYcGINgHOo8as7WxMXmHl8hT3g9w1w6XbrvnZUYjSBwrJt5to5cVcHTL/KtB247mb7ksPgM2TEwLNongJ+Nq5VPCbTtBfbtn94VcxKzhrf+vuPSUNosoKl4nhAH5VWQjaJ8+ykscS9thcHduS5ttAgTrHlFUf6OwHW3/C34U4bMwFt8NbdkDMZEjTh5GpX2EoaDbmehn5msGutj1CrZYoxuifhdg2LkmyiORynJ/Ow+FWdl7Fs3GKsuWCR3ZbUSDxYUyby7KwyYJ2W2guJlOYp3gcwnj4UB3Zugt68vHWhCipvyw34q4fmM0DdrZAsW4DZgYiREATpxPWp7OxbasXKhnknMQJHMcBy99e2e9bUdoUMcis+eoNWrSkLBYvpxMSfOABQyNvAg9xY5My/bGzu32fdXSVzOpI0BQyPeCR61m2I2TdewrwAxWT8YitG2vijbwRI4G5B8pJ+Yj1pNubaLmMjCNCfuxSGpsZdoUSxo6gQxJ7lDYmyr0Dvjxkc+cRTHcswpVjMiorON00iuWuk86mWFnfmV0qVFxB1jYK2w9wAEiW9wn31XsS9pywOqspnUNmBjl+lHvFGs8jUSOYr1sH9YDLbDEgZoGpOTvBQPMfKmqizMMwLhUQgRd2kftX6A5R5AAfCKgQ6V1i7Do/2isrHWGUg9TxrkezRicnMwgwMCPOy7IGzcSeJP1Uj5ECl/kaYNj3Z2XiJ5HDBfLU/nQHLoaaHwiJ19t6w19Gx+2H7V3+UUa3xP26f650H+jQfajzun4CjG9v+8J6fOpq/3D6z1vf6Rm2ggXKzGAGknyDVl+P2NbF0XM5JUQF5E9SPw4U5b47Vy3BamAoBPmZ/D50l3cMWY3Ld3jpHEetMaq9ixUcATuk0yqu88kwVt3Zd0gPbXM06jqKiwWHuKYe06+IGnkadNn2gEWdSBV5boqd+LKrtIzHvwwzuBiuNjI66j4Up7xbsrbMrWl4q6vKlneC1nWa7p9Q+8c8QeopDJ1FrZe8tjsPquOsvetqZtOjZblqeOWdCDA0OmlS7SIKC01z6xZcH6tfPt22UA9lcnUDgCp0Ehl0qnf3XdzmLIgPAsePkBJofbU2naxcjKxAOvA/ddT6+oJq4hVvhMhvW6fFG3c26L/ZkOQ9oKHVuDIpIVlPGQGUQeQHlT7tW93VHVlHx1rNfo3UriLqkahQD5hwPSn/aN4zaHW4vzFGQYLT1j71UH5CaPY21aWAC7THjHlzqbF7fRFMpc/hgT5kxSPg9rdmSSJMaeFXDvQmWIg9CJFQk9otg7iM+kJ7gZl7a+8xay4CqoKkEkyYPlWR7Y3Wa9ee6t6yAx0BmdAB+FOGM3gLTqPlVW3vlcQZRYRgOeuvwrWm1TuTuz9oY0EjwRlw+81jsLcWsRknu3GQKrEZtBm48TpHKoBj8MZjPMQDltaHke6gJExpNRbkXydl2J5XQD5dsf+6kfZuMw4uXu17Ts+1uxBGeDl+6EInxn0q3ati8hsD0zJ9W1zt25M1TY15MoV7jHic0lQB5ZyABFEctsElO8OIPdYECObHWsp/2vs2Ue2ik22zEq3eJB0ysSOY411hPpJxFm7le2FUhe4wjunvKfVSIil11LZ5yR9o22g44IBjNv3j2NtlFtYRkbNK6lgRoB5QdKj3d2kvdHZgHSY6x5VDt7G2cXhDctWyb8qWHFyig6A8WAMaV3sPbOFw6BewzOAO+zZjw5LwpltZSiBiYoNJduKkcxj2/usMUbN8MPslAy92DBLQc3nESKqYNRhsQLjXrQ7lzuLM5nggQpIIWPSocPte5fJFi5aWZLLchVgxqIENM686GYvcu7bV7pxi3GVWKolg+cZh4UqNQ9qFkH3hhUiMFcztMcrWwhylD3iGEyTqKH7T2cly0VWAYOXhoeXDlyqnhb5IEmSI1iKsrm9K+eexy+WM+irrVRgCJ2CxJkq0hgSGHQijFhpFVdvotu7nMLmEmfDSqeE2mbjZLCNdfwGg8zVEqXG4THvQvBMMYjEBVMmi+5ezb1186J3BpmbRf8z5VY3e3BZouYoieOQaKvmedaZgbC20C20kAQMoAHv4VhSc4SJ36gAcRG+kDZq2dnEMc1x7qKCeUS3dHLQHWsuGorfN8d2WxuDNlSqXAQ6k6iRPdJ4gEGJFYnjN1sTaYpcQBhxGb5TxB5U4ynaDMaW5cEHuONlMuynAaROG5RHtGPGle5wNFrVq+cKLZtOD3PvIVIWddGn4UNfZd4jVAPNh+FG6UCerI5z5w59Gn9ov/AKtFN6T/AFq35r86p/R/s17VwFoiLnDxPjRDeDBu+JRlggFZ1HUUgiHf+s9awOceUo7/AOFzYnTmin3Ej8KScHhyhbsUcE8QW7o9Dw99aHvbKMl0jTKV9QZ+RNLt3GqwJAAmu6lmRyMdxvS+KkHykOHxxCiaspj5oSzwa7W4KTZAY4G4ly5LHjAqK8oymeWtcfWK4uYoqMw5a+dYQHMycQRhsOzXO8ncIOpGqjXWl3b9tO2ZAHLjKoIIgmBoQRMzp6U/YveC2ywFJblPAHr/AJU47pfRph0wpxOIthr9xS5LyRbVpIhVIMldTGuscqsaTcxLMMSVr2CoFHMVNg7H7AszcbrBzHECAIPjOY+tX9tXrQaxq8551GmgJYkjwFXMbZRXAtlCsD2C5HP/AIneB04cKAbyYZme0oiZYe0Oanr8zVCrkt6yU3QljDbVtXJAvKI6qw+YFRXtv2kOXNbf1pNubOKMVdSCNCIBj1ViKq3bQUzqD5H8qmt7N0+eCYRb3jNitr22PcRZPQzx9ajG1cWNEW4FHARwpa+uEH22Hr+dRHb7j+8f+P8AzotenVOpr3xmybiaYFbR9sXpjwFxWn3TQTYW7mPuPi2sMtsriboOZioJ0PdVRBEHjVPcPEYgYy6vaJFq3JHZ+1LhNP0TMGemladbxV0j7h8wfzomp1TJgMs0tNZbdUcj6zJ8VutjruJVcRauSzqrXAmkEgFiwGunM0M3qsucVeuMjqpchAykDKvdQCf1QK2HFbZdSFJWSQNEniJ5tqeHKg2+uEv3sBcCktBVmUCO4skwANY0PpSVdxsfgRshkGTEnZO+dy1A0y6CI5eBpj2tgBicE1yxbftXDNltrmYMfZiOC5hx5ZjWbW1jhTPu1t+5ZM5j4UwhFRPHE9YDcOTzHrcfYmKXFi69vsbZw+RwCMwcsrjQz3vaBMCBFPl7FSMkkg6a6kgaGevOs43d3qP1xDOlwMrD9kFl+RHrTR/SgyhpytxAPGJPz40tZqWfoYECdNtbk5iNtPYrYXENbOqHvWz1U8j4g6H0q7ZsiONEN9Cr27V1WBKNB11h+v7wFBsLiJqXevOZY0zZXBn7G7q28SyC4zQs6DnPKmHAbHsWEFuzbA8REjqc3XyobauUZ2ZeAWW8/M8h+yKKluUAJgbq/FuAhrZuAWFJXTiM0k+ZJmjaYpFETQbD7XB7p0nnNRXsWVbgvXrRVuFY3DqT2oZ2w0ZLV8NwmlnfvZAvW81tkW+vs5uBEiVaASBxgxX7G7wMLTZRDxofnHjQZMZmGaZnnW214VcDmap0LFsniQ4DZuRAt24bscgAi/LMfeKttftrwt248VB+dU7uKihO0toaQOfypL8Tc7cGVq9GucATnG70XDciylu2BoCqiSOZPmRoOlfv9pLumeCf0h3T+RqutgSTHGh+0rWZrdlfavNlkclHtn3aetU0sJ7lFtPp6aiSvUO4/a5xllwIFtfvmdXHAIB4nVuGvOlTDXE51oI2SgtqiiAoCgDoKUdq7jXJa5YaNdQdVM8NOunKl31aXtg8SSmUH8ShdCnhVR9OdctsbGD+7RvFWj5ivw2Niz/c+9xXlCj8w+83uz8jPRe8a7F0V1Z3UxjfcRfNifkKIYXcW4T9pdHkoj48a7vrU53CcJJ6E/bv4BS/aupZF4CCQzjke6dBIMR0FabhbzPhSyNdSFZgba53BJPsIQJYBQcpH3jpSzs/aeGwa/VlTtrhM9kIYAnm5aQnzots/YjFSWbIGB7tt8qoDyBHeJHIzyq/p9rVg9eshaimx7M/KLmPxbNdzXHuXGAAzXLXYuYEANbgZY+OlAdoHNftDJaY945bmiHQiHM6LrrTdtPYKjhfe43W4c5Pm4M+8UoYu0BikVzZEK0i8w7Ll/aFTMH05V2sEZmLq2QDMVd6sJkukC1btjQxYvF04cjNL7uw53B+9Ipk3rw6i6Yt4aImbDyhgcR51oOztk4TC2bQtWkN7s0LvcVXlmEsBnBK69KXssWsZaYrrZ+pja4s/pt6qDUwDfpr/wC0fyrXsRtzJOZ1XyYKPhAqm29g/wCMv/uf/wBUBrufhMZFB/5CAth482ceWGJwlwXbLG4wdlB74YqMyj7QnULwrScJiRibSNbcgEgzzjX8/ga+cBe7+bhrPxmt+s43s7tph7FwKh6SRCH3wP3qF7RHKmd0XGQJax2Ks4QAsdSQATqSTw9dOXSr2D29btsjMGdStzRVzEewNRyGpFK4bt9pAnVbFprgH61xhbT1CKxqjvbt+/hCDh7jWmdwSVjUZWzAyOE5T6UnpcixPr/4Ri85Rsxe3k2clq+5sybLMSk6FQdcrcdQdPGqCPFFLv0j466Dad1vKeKPZR83uWZ8ap4LY+IvEhcPc04mMo//ACER5TVd1X5kRemw8ACcYXaLLftFJzBpgc44j1EinKzto3lUMVFwC3IB7k3QWtqpPFssaUD2PuRcN0tfm3KkKJyuDyYRMRx86N3NwMyFRfUSxf2TxMKI10y21CA8szGk2ekHbujBW08gQrisMvYure2VMAcFPEesiqGytm3XAOQgHm2g/OiWF2ccMuUs9xQTlZmzFRyUmATHXWiH1upN9wztlClGAzOMPgAvEyanNyBVK9jfGoWxlJE5jW3zl1sTFQYzaxlT6flQ67iqoYrE6Vtc4xPFR3GT67mFCBjcrMs6Tp66/jXC4oQKB7Ux8XB4gj3QfxrddZY4nCQBC2K2j48KEWMXnYsTpwHj5UF2htQmFHFtPTnVnBYwpqBP4VRro2D6xvSEEk+UabLEiT3RVbZ15W2mq/8AKhPEgkuB48D6Ux4D6P7l1Fe/fyyActsTE/rHT3CrZ+izDZlYviMysGVg4UgjmIWtEqAQT2InrNdS64Q5OfLiX+zEV69r7ICfaYt6Duj8T60SfZyKsnMYHM8Y8hxP41YwyqoAZASoAnT14+M1OWrGeZLbUZwQIups8sdFLelW7Owbh+6F8zFM1vECNOVdtcrY06/OCbW2HgAQEm7R++49B+dK2/WzrqG2lq4UtupzsPbJB9kH7ogzI1p/a+JiaB744fNh8w+4wPkDofnTFSIhyBN6e5muUWHgmZvgcB2QhIXy4nxJOpPjXV1z+kauTVbFOApJ4ATTnvGJxPsFVFHXAgfHX2Zks2yQ9w8R91ebeB6Voex0t27a28ilVEaqD5kk8SaQd3MEWvm8/FlBA6AzA90U92G0pfV6hq3CIeB36yDZjUMXbr5ekTvpC3TicRZt2+yjvqqkMvVuJlfERHSk3H733rjMGjRFSRppEA9JjnWzm7FZXvxu32GI7W2v2V1YA07jrBI14aSR61Q01q6jwv3I+ppNPiTqKFrBO2qrc/hJHvOlWlwFyOK+pH/dUTID/aXWP7IzR4SxAojawwgRqOsr+APzqlsEmbjD+1PokCybWJtt+qQZ9Csj3xRLZN1ypwt0/wBmNCOIgrpPODBHlTZhbon2WIgjpHDx10mlrFrl2i/LNr09pZ+a1P8AaGx6cr8pW9mKdzq3l+0lwO0+zxWK1UEiyok9AxMer1FvVhhcbDu2QqgzMHMBpER49dKC7VP9ZvfufyCn/d4YdlUYnQZFAJEgQTPzFT9On9RDnsD9o5qUCUiwdkn94m4feVbZi2lq34qoSf3oFWL299wHvaE8IINalY3HwN3UQ4/VYfGNRWb787qLhcWQFizcE2+YEABl15g6/vU3fpUA3dwOn1pdtmAJWtby5yA0zxmjmG2ppJpHwGw2+sAhw1mDJOhHh50w7TvhYKnThUu+tNwCSmjMQciGru1YHhQy3tcDMs8DS3tDbJCyATMgf+aH4bFNJZjqa0ukJGTBm5c4EcG2j41z/SNLf1zxrltoDqPfWhpDPe/EPXsf41TxO0hHGgh2kDMGYqncxhY6aRTKaPzgW1QjX/SYCjWl3bW05ZY6/hUmFwLXBLNC84En0o+9y1hcOHUDMxy254l/0j+yNT6DnTdOjCnJi12pyuBE3CsTckgiBpPjRuyZFCbj/aa68OPWBNF8BhDdU5eI5Vi7uWPZ2fd+s1PdS7c+q2Srn2eE+Y5yKNjG3uoPmo/CgO5oK4W2jcVkR+8at4rajqzqqzlA1jwBk++AKltnJxJlteXIxL2J2y6iXNsdJBk+QnXWpBjLrcCvoo/Emg64C7dnMcgaCTGpgKQADwAM6GPWjWDwoRQo5RrzMQJPurEC1aLJPrFxNWYn4+7SKI4W8WXMSdeR5Uvtjyb7JpCkAafqgn4n4Ucw5ECinuDsTCg4knayeFcY60Llq4hESjD4aVYW31Jrw14cGLZ5BEymdKGbYOYJbHG46p6E974Ud21hOyv3E5ZpHk2o+celL764zDiIgXX9yhR/NTSNg7vLM+x1Fm7Tbh88f5hG24XEOBwAWPLWmHDPoKVe2/rDnwX8aKDa4UakVKsBMQHHEOM4qs6I/ddUcTMXBmWdQCwGsCZ0IoZb2wGMDXyqwtz0oumco4gLl3KRLd/6FkyOwdDcJkKtoKg1BgG4XaOPOul+iJQB3rvAc7fqNF5cK0XZN/PZtt1RfkKuTX1XvDPlsYmSYHBKrBc4ZgGi2kvEmdSrQIjgSPGgO28Bca/mtnKQsSzCRqdZjKPaiKK7AxuLvdqFtDAd2UPZhi5nWQxHAa6AamrN7CC5aNnFXvrKk5swbI4PhliV8DPGvn7tWqZUmWtP7xW3qIjXtnMrM12/aLNGrXFJ00AhB+FF7W9eDTuvdBgRojHUcR7NOGA2Faykqto6RnVQlwDkDpr79aA7c3CsPPaMwDKQjAQtpuIIRYBBjWffQqtdV7wF88Q9zPYmwY4g1t+cHmDW7j226qhX/qbh6aVdxu8d3G2GtN9vbJENAZ7ZHBlKkHr105Ut3/opIV2F+AoBU3LZRXnXQ5ifWKWMVhMRgnElkPFXRu6w6gqYIqyl1N5wrcyWyunJEe72HK2bdmwGzTwKxmn7xPLr4VYwGxECHti1xuWSCFjwPtHz91J2C+kLELpcC3R1Iyt/Ev5UTsb82mjih1MPwk8e8mvTlQTpCPhOf3jLa0uMHiM9+59YVbRbDXwplbdxOycEaaRljTpxqltHAgCGwlq0R+iDDDqCDy8KH4jerDupF1AxjutIYA66gjVajuPiOzHZ3XFojRbrKR4ZS2usiOFYG4cNxM7geoL2laQgwCvSDp8aX7xYeNMN/FXgIa2pA4GInrqDBoW7CZiD4Gm0xBsfKUsE+pHgD7qJ4eyoIZ+GnCubahuk9ad90/o9OLRn7RraAlRGpZhEmJAgfOjEqgy08vE72Bss3z9h3xI0mMsdRxApI3qx4vYzswJtWj2SkTBCk5m9W+EVqOG3BvYRy6P2gAkGMjacQwBhp6g+dZBtPDI2Mum0gFnOxVZkBdeczE8PStpYtgysBdmeWxDxyBIoxg8W1hww4c+hobs/CszOqKSM4ygCSTJAA5nQ01WNlm6pQ22zp7cCSo0OoHmOFT7uDgz6X2ewNec4jNu1tR2LXwR2AyqRzDRLeY1Hu8adrSCc2kxxjWPP/XGk3dTZzWsJeR1I+0LDMpEiE1g8tDRrZO0P6vr7Vsm3/CQFnzVlNR7MB2gNQNzE/We7x71JhULMdAQJAkknko61PsXbwuhSwZc0RmUoZPIg/PhSfbwn1valu23et4ZO1YHgXb2QfeD6GmzeG2SmYHvCYPiAWU+jAUMrtRXOcnn6YPUVByxX5QpsCwly21xoOa5cMnwYqI8NKMi0FgLQjZeKDgRAWAQAIAB1/GrmJ2ratqWd0UDmzBR7yaYPkICwMTL5NflWlLG/SdgLQJN4OeltS/xGnxpT2l9OJYEYawF/WuHMf4Rp7zRVqdvlBipycAQt9I028QjDQPb4+KmPkwpNwuLnFqTGll9essv5UD2vv3fxTA37mbLMAAACYmIHgKh2Vi2e+cgLEpAHmR7qZ90Qpz5S2t4GnWvOSCP3jdg9nm9dd2aE0GnElePkKY8HgrKRCLPU6n3mh2zNmMFUExHT40WTAL4+8/nUeyzJxmbAlwXljQCor0EcqjfBLyJU+cj1B/Cqt9mXjqOorlZKnMywGI07J3gjD9iHVLiAgMwkcTykTx/yNA7u2McCft3/AHQuX004UuY3HRcWDGYH4f8AmrzbanXSqTe0LKjjAIiC6ZASYx4ghStxDbHuAM8QYFB8XsjCljdhkVTqbTmUbnnWSuXxihGMsECWRsrcdQn7IInIx9B50PBe2xNpT0IDZHykcSraNr0keVJJoXXpo4alC5zG65gkVgQ7oHjLdDCGjkYAAnx48qt4k5QEDIxfSCC2kcSATp56Ur4G9iBaa21nLbYABIZvMjIdJrx7d15thH01yj7PT3zHjIoY0LMcEzAVm6MPY7aViyoN1kdzpljjPIAk/KkjfDauHuoUOGCsoOVsuXKf3Y5xyqa7sk2Tmc20k6hHD3Y8CSTPrU+0sUtxES2uRLfAtBbXiTOnD5U/RoRWwYEk/aZuTCE4zMtuWiCRoY6VAa2Gz9FwuILneuTqlyAEI4QwSCpkTMH140rbxbv4ewCrG4bx5L9osjxhY95NWRbzjBkb8MSM5H3ibZulfLpTPsHex7admXuZR7AzEgRrlAJAA8aX7uBI1bueDH8ONWNm7PFxoB01kxxjkBz6V21VYeKCQkHiH7+8j3WyFEgkyxRc+nioB056kGqlzCMzZUUseQUST7qNbP2TZyjMXDSBlytEcSYCEx58fjTRsbAWbl1e92a8D2ZyhgCNGECASY5njSJvSv4RGghPcRcLu7fa6tpbbdo0Qp7p1MTqeFb3uxsD6nhUslizAks0cWbUx4cvIVNs7ZdlYZMOkgCHgFtOrNqffRcAcedAtvNgxAsx6la9JHCaU9pbh4K9cN25hrbOeJgrJ6kKQCfGnN8Qi+04HrVDF7ZtIIEMePQDxJOgFA3MvRxNIc8bczFtvYU7PxeI7Jci5lezzCAhZKT0ZiPCBRLZu12snG4hQC6myongWcCT7gTR7fTa+FvWsrMl17csUXiwgyqnjoSDHPL1pEu7ZtNh8QocF3vW2Agjuoup4dSR10prPvFyRKelIA2ERrwO+zXiDe9kgoTHsnQiY5d6J8qkwxIu3V+64tvP6wzWz7wqn0pb+rKuDsupBLtcYwQY9gLMc4WmYXYTN0XN7hNS9Z4Tx8+P2lCypAodOOZz9HtvN9cxJ/vMQyKf1bQj5tTBtZ5tE8dQfjH40hbo7VRMJbRiQZZjPAliSTTi10NhRGoMAfxV29j7xlI4HH2iC0sihm+cz29vXeuHs+0IUd1QpyggaCY9rQc6KYHbCraFm8uZSIYHgZ4+vjVbYOBS1isYxANq1nUZhIIk9eOix61T2dtC2yMxALjVRxAmflVCxQRwJSRlIIx1LmK3BW6obDMdfuudI8Gj5++gt/cHF2GzhFurzFtgxjnoYPwo9Y31CAqT6VPgtuvcYBAY5nWB76wt1yfEOIq4VjkRA/2cuXboW0CVbmfudQ3QjpWk7vbuJh0gDU+0x4k/65Uct314wNePiep61M1wRpS2q1TuNvQnq6EViw7kapXLXIry5cqnicTU/BjE7vYuKq3doaRVLE4ugu09phEZjwFO6eokwFrhRmd7V7Ysj27bMgLKxHI6VymMMD8x+dT7rfSBZt2UtX0YcSXHeBLEmSOI4gelM67Y2ewzdra111/zFVX0wbgjqSRqT2J5ir+D7iu7XCTqGYmAfKFrh9kiA1qDb/4Lz3QfvAxoOPSiG51rC4vtDk7O4oBgEERwzLpy5z7qpYvaGFWXW6E10yxmMSASgkE/w1pip4AMbpvZiRn/AFOm2S+n2jIpGgDlp8FkgR6k1W/2euXLnZKS7wSZBEDlJaqV/feA2QZj+me6CPETqfMkUc+i/bD4m/eYuCttQMq6IC5PIaTCn31kIVG4zbas15wRmU8D9GV29bdrlw4eCQO7mYxp1gA6aik7GbL+rzauXNUfvZlj17x70xz5GvoRxOhOlZr9KP0dtjDbvWyA6Aq/LMvEN5rrPgfCjU3bTz1J11z3Elu4j4/6S2FsWkdmUCMqDIp8+bGl27tLFYgwPs1PD7o18TqT5U4YTcq3Ze2gRi5BMsNCYMBWnLyMa8uVMmB2SSD2tt5BzKWghQBEMDoBx5muWa//AIiCWkkczP8AA7hAqLl65qxEL11jvGdNfGmfZWweyB7NFTSW5sCZIgRMgctdNfCmW3ZIIa4+RY9jsm1Hte1qOB4GI8Kkx2Nbgq8IBJIyyBMKIlo+dT7LrG7jVVIJ4lKxhRbUF0IJPIgkkQQV1GVeGmnOqD4O41xrkA5mAAGmVJliBPHwmrVoqTmuMMo/SJ8tT08qYre6ztqGVZAMaiBQyRWcse/OWFWrT9t2O/8AUoptJF0GIxSDoysw/wCmRV6zttjouNtHwYBT8wa8v7p3wO6Ub1/Oqz7rYkiDbBHQFdfjQ9mRkMR/n+IIih+feL+uP9S1ca4NX7w6gXIPqFahONe27hjGgiGzGJ4/d8tPCvf9lrtvUL2PiLnZ/wApipLIy5hiL1u+sd0Bc1wN/iLAI8xQsAdPn9Of5mdiZx8X/WBLuMsrcE3cpUEQF01jQ6SdNNf86rO1m8ArJbdiIOokR0YLPLmTVixuyLrswYcZgnX3SKv3d1HVCbVsMwiBmgz8V00re8A7fnOWItbERbxmyLVoZrQdSxIKsdBHSdfjyozjHjBu3/JP8n+VUNp4d0Ve0JB0JQiSpkgiSNBw0qntPeZBh3sG3czG3lVgsqSR1Go91Esra0pjnmHLZ02fWD9npFpP2R8RNO+MxHZYAkGCo49CI/Gk/DW+6g/VUfAU+XNli/Ye285CWmOOgB0jnpWtSwNoBjGr8FaA/LESt2r4a1ikOrONJPGQR89PWgex2UNcUqVYRodCOunnVu1u/dFxjh7hGTiLkAxpJMcuGpFSfXbzSl+2mXjmUyD5kagaTTpwQSJNN5LnHRl7A4q2muVZ8QKvW9sZyQselDMI9gDW0pI6yamO004KqqPDSkXUnoGHU48oYw92BxJ86sYbGd3yMUGt4sVCm0IzeLGhNUWE2GAMN3sZ40OxWNobf2h40Nu47MYGpPADUmi1aYmCsuAl/EYukzbm1e1fIp7oPvNFdp4xBZud4i5oAsERrqZilzZuCe45ygsQCxAqzp6QgyZG1V5c7RLZavO0rhgQYIg+70PSuSacHMQhfZO8l7DuzhxbLI9s82yvocoB0Pjyqnd29ytrPidT7q8wGyFYIzEkMwUjz8afdm7EtIjdmuUroWOpMGPAilLbUr+UYQMRwZn9vDXrzDOSAeug4xAHnpW8fRVu39SwjmCWuPmPkoygaeM11u1u5bLKSWPdzwYI46DUEgTJ0POmu8BbthFEKBlFJ2Xlx9IUIAfOWg+eI+FWmw8jxqOxbCqsdBVq1Ql5MG7Y6idj93XDMEVWztoXAy25I8jAHITOlR7Uwi2OztxKEHur3Z4FiwEydCfM053rUkVUxeCVs06iue6HMIt2SMzNsXiVVQoZkmVQklpIEkONGVuEwefjQe7tK0bbW7zXD2pB7TJpmUCJAY6cB3Z4UzWsCFvspLNoCTprygiDPCZ40J3k2XaZlthFEAMCOQIMqAdBy1oRZc7TGVz2IvbS3nw5Q2mBEQM1twZC/tDSYBqPDbzpyx2LHm/5TQ7e3dqzad1UN3Qpktxza8OXSgLbuLoQxAImIn4zVKvaUwDx9QDDNqTu8SA/qZotjeThGOvHzux8wKO4bed2ABdbg8SD8RrWF4nC5HKgmoy7K0Bj762dPu6P+Joa2kcNUPvPoNsZbuDvCD5k/wA01Wu4YHgZ91YVY29fT2brj1NE7O/uMtxF3N+0AfmKXbRuOjCV+0qE+EETXltlTIJB6inDYbm5aViOo4dPlWA4f6T8T95bbekfKtU2Bv3GEtnseCjg/Pj+gaR1OnZQCRPavUJeg2dxh3nwFlrRe4JKkZY0JJ4KOoPSky1sC0f7S09t4LFUbgvIkCQJ0ER11q5ituX76274dFVmZRaNtXCxrmLHUnyirf8ASmIEg3EA0AyWlTjEySSTM+FAwyDgxamyyv4TB2F3ctKyllu+0IBYCY6yi6aDgTxpgG20t2yEVLbE6Fmz6mBwHMg6a86XcT9q6q7XGMgSzkxPQAAD5cNKJvsZUhVgAxMrJOsddNTMiDpXGYE5PcLY72/GcwLjbGGnvm5GikSQQWE8eM9Rxofid3LeXQuQSyrcEBUC2u1Vr0qS2sjiugY8RTCsLfykBi8QTPdjTu61Ju7glN27ZuTctoxAUmAcwAhv0gMogGmKHCtkwFm4r4YivsS0ovObeKIsu9vs84DXClzD2+0U9n3VIvnuwYIXUyaksbFRLxAl0QTOUFXbtcRZ10giLUgdQelGbGzWuYi8Ld17SgZIlmIVGVwqtmBUEqNBpEip8Fu7aEqQSFUkLmYIGMSwQNAPlxp86moc4i+23rMBXdiC3Zzt232a3Q6i4Jz2xYgF2shRrdMhc40ENPH9tDYVqz2hLX3W0ShALLnIu4e2GzvYCrIvMSq5/uQxBpnxu5+ZkcXSICjKwLrA5AFtBpwq/e3ZtsiuWaVXIADK8QZh82g/RmJAPKs/iax+Wd22dbokYfdi091Fm8Lb3Owk3O9n7a7aDAJZYkstosFgKIaXAiosNu7ZuJZW4G1CnMo7OWe1s0qHdLTZYN18pKxmYZmBYsWy9u/ba6VEoCuVshKluLHUGAC3e4cedU7m5SW7bvau3UKzrnYkg5UIzBgQCAv8I6UZNUhIGJ73LEHLRFXZXaWmW8MRdbtDaWMs24R37R2KnOmh+8BCXDOmlrDbqWEa42XEgW3uWcvaBWcpewtrtA3Z91SMQxKwYKjvHWljbl97Vx7auwU5lYBiAyhiApE6qMvDhqa0vcDYSXMHbv3S1244KguxOREYhUWTooKz506x4iIGWgXaO69skD7VtLgl2Babdx7cyFGjBQcusGdTQV91xJ77+4Vp2I2WigwI/wBT89aDXMCsmlSWzwY0FGO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82" name="Picture 22" descr="http://www.drugfree.org/wp-content/uploads/2010/09/alcohol1-300x267.jpg"/>
          <p:cNvPicPr>
            <a:picLocks noChangeAspect="1" noChangeArrowheads="1"/>
          </p:cNvPicPr>
          <p:nvPr/>
        </p:nvPicPr>
        <p:blipFill>
          <a:blip r:embed="rId4"/>
          <a:srcRect/>
          <a:stretch>
            <a:fillRect/>
          </a:stretch>
        </p:blipFill>
        <p:spPr bwMode="auto">
          <a:xfrm>
            <a:off x="304800" y="2057400"/>
            <a:ext cx="4114800" cy="370576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20032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3600" b="1" dirty="0" smtClean="0">
                <a:solidFill>
                  <a:schemeClr val="bg1"/>
                </a:solidFill>
                <a:latin typeface="+mj-lt"/>
              </a:rPr>
              <a:t>More Causes of Fatty Liver – Hepatitis &amp; Cirrhosis  </a:t>
            </a:r>
          </a:p>
        </p:txBody>
      </p:sp>
      <p:sp>
        <p:nvSpPr>
          <p:cNvPr id="4" name="TextBox 3"/>
          <p:cNvSpPr txBox="1"/>
          <p:nvPr/>
        </p:nvSpPr>
        <p:spPr>
          <a:xfrm>
            <a:off x="0" y="1295400"/>
            <a:ext cx="9144000" cy="3539430"/>
          </a:xfrm>
          <a:prstGeom prst="rect">
            <a:avLst/>
          </a:prstGeom>
          <a:noFill/>
        </p:spPr>
        <p:txBody>
          <a:bodyPr wrap="square" rtlCol="0">
            <a:spAutoFit/>
          </a:bodyPr>
          <a:lstStyle/>
          <a:p>
            <a:pPr algn="just"/>
            <a:endParaRPr lang="en-US" sz="2500" dirty="0" smtClean="0"/>
          </a:p>
          <a:p>
            <a:pPr algn="just">
              <a:buFont typeface="Arial" pitchFamily="34" charset="0"/>
              <a:buChar char="•"/>
            </a:pPr>
            <a:endParaRPr lang="en-US" sz="2500" dirty="0" smtClean="0"/>
          </a:p>
          <a:p>
            <a:pPr algn="just">
              <a:buFont typeface="Arial" pitchFamily="34" charset="0"/>
              <a:buChar char="•"/>
            </a:pPr>
            <a:endParaRPr lang="en-US" sz="2500" dirty="0" smtClean="0"/>
          </a:p>
          <a:p>
            <a:pPr algn="just">
              <a:buFont typeface="Arial" pitchFamily="34" charset="0"/>
              <a:buChar char="•"/>
            </a:pPr>
            <a:endParaRPr lang="en-US" sz="2500" dirty="0" smtClean="0"/>
          </a:p>
          <a:p>
            <a:pPr algn="just">
              <a:buFont typeface="Arial" pitchFamily="34" charset="0"/>
              <a:buChar char="•"/>
            </a:pPr>
            <a:endParaRPr lang="en-US" sz="2500" dirty="0" smtClean="0"/>
          </a:p>
          <a:p>
            <a:pPr algn="just">
              <a:buFont typeface="Arial" pitchFamily="34" charset="0"/>
              <a:buChar char="•"/>
            </a:pPr>
            <a:endParaRPr lang="en-US" sz="2500" dirty="0" smtClean="0"/>
          </a:p>
          <a:p>
            <a:pPr algn="just">
              <a:buFont typeface="Arial" pitchFamily="34" charset="0"/>
              <a:buChar char="•"/>
            </a:pPr>
            <a:endParaRPr lang="en-US" sz="2400" dirty="0" smtClean="0"/>
          </a:p>
          <a:p>
            <a:pPr algn="just"/>
            <a:r>
              <a:rPr lang="en-US" sz="2500" dirty="0" smtClean="0"/>
              <a:t> </a:t>
            </a:r>
          </a:p>
          <a:p>
            <a:pPr algn="just">
              <a:buFont typeface="Arial" pitchFamily="34" charset="0"/>
              <a:buChar char="•"/>
            </a:pPr>
            <a:endParaRPr lang="en-US" sz="2500" dirty="0" smtClean="0"/>
          </a:p>
        </p:txBody>
      </p:sp>
      <p:pic>
        <p:nvPicPr>
          <p:cNvPr id="9" name="Picture 8" descr="3176537-335913-9-backgrounds-of-green-grass-isolated-on-white-background-vector-illustration.jpg"/>
          <p:cNvPicPr>
            <a:picLocks noChangeAspect="1"/>
          </p:cNvPicPr>
          <p:nvPr/>
        </p:nvPicPr>
        <p:blipFill>
          <a:blip r:embed="rId2"/>
          <a:stretch>
            <a:fillRect/>
          </a:stretch>
        </p:blipFill>
        <p:spPr>
          <a:xfrm>
            <a:off x="0" y="6297352"/>
            <a:ext cx="9144000" cy="636848"/>
          </a:xfrm>
          <a:prstGeom prst="rect">
            <a:avLst/>
          </a:prstGeom>
        </p:spPr>
      </p:pic>
      <p:sp>
        <p:nvSpPr>
          <p:cNvPr id="15364" name="AutoShape 4" descr="data:image/jpeg;base64,/9j/4AAQSkZJRgABAQAAAQABAAD/2wCEAAkGBhAPEBAPDxAPDw8PDw4QEBAQDQ8PDQ8NFBAVFBUQEhQXHCYeFxklGRQUHy8gJCcpLCwsFR4zQTAqNScsLCkBCQoKDgwOGA8PGiwlHCQsLCwsLiksLDQsKSksKiwtKSktKSkpKSksLCopLCkpLCkpKSwsKiwsKSwsKSosKSwpKf/AABEIALQA8AMBIgACEQEDEQH/xAAcAAACAgMBAQAAAAAAAAAAAAACAwEEAAUGBwj/xABFEAACAgECAwQHAgsFCAMAAAABAgADEQQhBRIxBhNBUQciMmFxgZEUsRUjQlJyoaKywdHwJGKCg5IWY3OEo8LS4TNDU//EABkBAAMBAQEAAAAAAAAAAAAAAAABAgMEBf/EACoRAAICAQQABAYDAQAAAAAAAAABAhEDEiExQQRRYYETInGRwfAjQuEU/9oADAMBAAIRAxEAPwDyKTiQIQEk2MxJEyTiIZgEnEkCTiAyAszEuaLT8+RA1GmKnEzWRatJu8T0KRXxMxCxMxNDEHEnEnEzEABxMxCxMxAAcTMSSJmIACRIxCkYgIHEgiGZGICAxIxCkGAAyIUgwECZEkyIxESCIUjEBAzMSZBgA8QhIEkQLJEKQIQiGYBCxMAhAQKoucJcrYD4eMdxmwFzjyEVw21VY83lt8YjUWczE++cmi82r0OnXWLSJxMxCxMxOo5gcScScTMRADMKycQvCAC8SMQpBjEDiZiEZEYAyDCMEwECRIMIyDAQMEwjIMBAmRiEZEYgZEIyDAAZEKDARYhCDCERYQhAQRDECkEBGVoT0GTAUT0X0Qdm69XffZYARQlWAenM5br8lmOWeiN1ZrFLvg5LSdmNXaM16e5x5hDiPs7F8QXro9T8qWb7p9NabSIihVAAHkIxyFBJ2A3J8hIXxWrdEPLG9kfLmp7Kayqs226eyqvpzWju8n3A7zUYne+lHtVZqtS1IytNJwi/nbe2fjOFIhhnKcdT9voazilt32WNJoTarcvUDMqshGQeona9geG973hx02lHtrwE0OHA9Vtj5Z6icsPFr/oeJ+x0z8P/ABKaOWkQjIM9E4ASJBhYkYjAgwTCxIjECZBhGQYCBgwjBMBEGRJMgwAEyJJkGMREgyZBgIiDCkQEPhCCIQiNAhGLAURgEGUg0E9e9A9gzrl/KP2Vv8IFn8TPI0E9c9COgKrrdUfZxVp18iwzYx/aT6zl8Q6g2aV8rPWKbssR5SpxRufNYOw9v356Kf68YvhD8zM3kIXBtO/chrf/AJLGax/cWJIUfBcCebGcsuDSu7+yIcVjnflR43207MPbxC3lHLWlFTu3hnB9Ue/E4F13Plk/Se6dutYqjV1rjnFAbHj7H/ueK6rQtUQGGMqCPhOnwkmlofWy9jqmtSUj0r0T6PmosbzfEv8ApU4YF0LWYAK2UgH4tiZ6HQDpnHiLmB+gP8Z0vbzhf2qvR6X8i7XU95/wq0e1v3QJ5yxX4iWTyl+Sp5mmory/B886jSPWVDqy8yhwGGCUPQ/DrEET0L0xcg1lNaAA16YA48AXJA+k4ArPdxTc4Js5pJdC8Q6dOzsFUZJzgScTp/RtpVs4lQjbgi3b3hcx5J6IOSCMU3uco9ZBIIwQcEeIMWRPWPS92JShV11K4VnWu5QNgxzyv7vKeVMI8c9StkNLlcCyIJhkQTNCQTBMIyCIxAmCYRkQECZBkmQYxAyDJMgwEQZEmZAQ9YQExRsIYWI0MAjFEgCNRYmWhlS9MbnbYbknOw+s+hOCcL/B3DKNO21vLz2/8Z/WYfLOPlPOfRN2U+06j7Xav4jSsCuRtbquqj3hdmPv5Z6L2g1TW2ipPWIOMDxaeV47JUdC5Z0Yo6ppdLdm37MvzB5uTaucZGfIbzR9ntMQgLMyhgGCdCR1BfG4/R+vkNlbYeYYOw8BsJGCax4UuzHOteV0eY9qaGPGG7xkSu5a0RGcm2xO7CkrWoJ65G+OkLtx2RR662Rb1NZ5cro7biUIxjlUg9Z6HTwittR9oZQXXJViASDy8oI8tiZsbKObaNwlJxyR5L+PoSj12cN6Muzlmjrt7wvi1w6pZSKbB6uCSod8ZwOpB907HXU5el8ewbPkWTGfv+s02k72q0c5yvMR+ubzXWgIGPgVP1himpRm3yTlT1pniPpK4cW4hc7m/DLVylNC9tYULjAbnGd8/WaHQ9kbdQcUC9ve3D9Ui/NhzAfWe/1aupz138dv1y2DnZTj4whnaVJ8FuVcxPMuC+hqk1g6p7jYRuFXkVT5AdfrFab0f2cN4jpNRQxuoFuHUqRdWjKw5unrLv4bz0bXV3gcyEMfLODK+g4sbT3VqlbPDI2Pz85k8s7ad7+fA021e1egXarhg12g1WnG7tUxrHj3q+sn7QA+c+ZmA6+YBn0x2i1PcUNlS6NkNuQQCPAjcEeYInhN3DqUsJuV7quZt0sWrUY65D4IYjI9ob+6ehgyavl7Rio1G+jmSBAYRtwXmPLzcuTy82OflzsWxtnHlFkTrJoURIIhkQSJRIEExhEEwEBIMIwTAQJgmEZEYgTMEkyICLiDYRipCVNhGKkmzagVSXOH6FrrEqXAZzjJ9lR4sfcBvE8pGMY+LdJtuGZT1skjoSgTJHlkZxIb2ZpFbntPZLU6eqlNNQQK6E2z7Tsfasb+8Tk/ObLh7orE1rzMxyW6zlfR5rKrEtJpCKmOaxrWOR1JOcATtaeM6ELzLfp+UDwuQj754qxylJ2+H2a5JKOyXJWvL0WDOyOOZceB8V/rzmzrAcZE4jtP6QaGZKqQLEFgNtg6KvT1PM7g/ATd8F40CuGYergE5GCPA58jDT8OXow0ucL7R01KYjprk4tX4sPlvHJxND4/dPRw5YRW5xShK+DNbpeYH+t5S1pJXH90D6TZLq0bow+sq63lxnK/Wc/iMcd5RZpik00mjlbMoxIhDtEU6wOKaxRkDf4dJzerLN0nBDC27PTbTW6OrTtkvQylrO1AJBT6zlvs7eRjUoPlOh4l2zNJLhHZantIt1BVlDErggjIM8u41pFYnl2XfG/1xOo5GUbggEdSCAfhOd4nYq8zHYKN/hLxScZOgcIpbHI8Q04T4nYe4eJmvKy5qbC7Fj4+HkPARBWerHZbnFLdlcrBIjysArLIEkQSI4rAKxiFEQSIwiCRAQsiCYwiCRGIWZEMiDiAjcokclUOuuWa6Zm2biVoyMec2HD9NzeHT65+MFKZd0Wq7hw7AGtiFfJ5eU9A2fDyMzl5lJnoHZ161oOnbKLdUy8x3HMy4ySZyes4Q9LlHRCQcZ7tCGHgQQOk2Gh7XoCUFLOMnZUZh8egm8r4otwAbSXEbYxhjv5eM5oLQ36msvm3Oa4Twtbn7tgqlh6jYIHOPDr4y1xnhF3D6jqSjqq8q2OBkcvQHPMc+Xzm8+zIDtoeIEbHKU1sB8PWEvWa5Wqai3T8U7t1KMraNnBQ9QdzKnFt87eRKlS9TgdB2zuYN3Gn1F+FLM1rrTUiD8vmOcDw3+EZV2x4g/s16RB4cz23H7wJpOKaSyi37O4IrrPNUr1sjFSTh+VvYJGM4/hLGlyfzv8AVgRrHDyKc5G+q7Q8Q8Wq/wAulh95Mb+Gtc3/ANgG3jpXbJ85rkpHid/02myrVSAOZ9vDmIX54lLHG7ojWxZ1Gtb8upv+UsH8YS1aw/labP8AersUTa6UgYA/nNxp/DZT8t5eknUzl6+HcRIOK9HZ5BLXUn9oxHEOJ67RLz6jQt3e34yu5LVHyI2no2noTHsJn4AzWdo1DVMrKOXG4wQCPf7v5yZRtbgsjs88s7c1Wj1hcrEDaxQOYjooKnCj7zOc12qawnJOGweXwGM4HyyZXq4e1dtiMuERnCjqB6xwJYZIseKMXaLnNvZlJki2SXGri2rnQYlNlgFZaZItkjArMsArLBWAyx2TRXKwCI9lgMsYhBEEiOKwCIEiiIOIwiCRGI6mqqW66ZNNUuVVTI3Arpj10vMCCNiMH4R9VMu1aeIBVeoNlrfi1r6Ba6gVrVB7OMnJ23JJ6mddwd1X2igx4F1z985t+E1u9T2hjWjDvAucmokZyPHHX6ze9vuzyV6Su/h+krt3AJr0/e2FCNjgDJ3HlOTLOWrSl7msdKVs3CcYpHtWqp95lr8J0sNrqz/mL/OeB38Q1CHD1is9MNpjWfoQDOq4br6W0lV12npbI1HPs6MVr6OpVtj4R5cjhFNr7BHGpN0zp+3PD1vQW1sjW1bDDKXNed1232zn5mc72b4LqdaWFCKyoeVndyK1cdU5j1PuAM5vQdodKGX7RprSuRzdzeQ3yzidr2d7baepbq9MzUVXralFl6gfZtU45h3hBI5SSPW+GRM8qyVVNfvoVFpLbdkca4ANFg6nW6Wp/wD81e17fkoAP6pp37UaFBhTqncflI+EP+F8EShrfR5xLu21NqLg87FmuWyyzA5i3qk5yM753nJK2fh/CVjwxn/duvUHka5SO803bnTrnnTWN5cltKHHvzmXuHdt6rLFrp0+ustsZUqRtVTguTgD1QCJ5yozO99GGo0ml1Ju1B/G8pWnIJWtm2LADqSMjPvM0lihFW7+7I1SfCO24nrxp7atKNWq6rlVru8Ld0C3RUIGM9faIm147pimkse10JWtmVyGrJflzy7ZByRgfGVNJ2C7/V6nX6k7WXq9KnqKUxgt8QBtNP257QLcRpaCDp6uTLDcO6hhge4c31E5IRnNp7q/3/BykuF7nBtWepySSSSepYnJP64pq5feuIZJ6a2MikyRTJLrJEskYimyRTJLjLFMkBFNki2WWmWKZYxlZli2WWWWLZYySsywCJYZYphKJYkiARGkQCIxHeU1y7TVBoql+mmYmpNFE2Wn08DT0zaaaiIZlOmmpHG9fwy06dObU6S489KMC1lYPtVq4w2xIAG/hOqoolbtHwdr9NYtfMLUBtqxjLOoJ7s56hhkY94mWSCmioyp7nJ+kDWanVU0VVU3tWR3lnNXc9i2A+zuNhuZobuHWjSLSV7thQ6kWHlKs1xJyAM9PvnUcQ1mip4WusAuo1jt3S1U6q8A6oLkiyvvByqMHO+RnbwEVxrmTTU2064G4VKdTRqNdrrXS81IwrrrrORglwec7YE5IQhGEYri79/38G2t29vQ880fZ43XrQHPM+yY09x528QuQNsb5JHSep/7F1Jo/sYwSAT3hHtaj88jy8OvT4S32C4Ke6+22u1lly8tRI5VWnO7quSfWI2JJPKvhzGdFdT/AF4fSd9trc520nseOUcQ1WmtOjDtbVUzo1aufxZIKsAHw2PEAjwmgXgF/QVt7hynp4T0P0i8LCBNYF5wjJXchdgpQnCn+6T7Of0ZyXaJ9PTVp79MLmFrPXZXqAAabVCnl7ythknOQOXpv7pmvllsuTRu1uU6OzGqO4qb5jlHx3m+4FwV6LqrtQKgtViOVOq06KQDnDFm8cY2nP6S97KNRqO5p7vTdwH59TaCXuZlRUXfmPqsTuJ2vZcaIcOt12p0yV3tbZTolUWHvbQgCsoYkE85O+MerFkbqmEWujbdqe1z60rRUWqpVR36q6MC+chQ6HBBGOmPGc+yS81QGfaOTlizlyz4AZsnzx4bSu6S8cKV9smTXC4KjpEOkuMsS6zQgpukS6S26xLLGBUZYpllpliWEAKrLFMstOsSywEVmWKZZZZYphGBXZYpllhhFsJQmV2WKYSwwi2EZDPTdPVNjRREaZZs9OomJtQ7T6ebPT0yvQBNhSREMtU1y1Wkr1tLCPGiGeRdreHM3E9TWAnqlDgbc68veKWB6t63X3TQ8K4MbeIaXTGvvRbYAyuz8nd4IZjjfAGfpPQ+OaEPxkHAIt02lO/uNiH90TXcE0fJ2hwPZp0l7nJOBtyD9+ZLHWy4Ndeys9NFaooRAFRFCoAMBUUYVQPDbaVb2hW6oShqNVNWzJIqcW0iaiqyhxlLkatvg2wPyOD8p4VZZbQ70d6jorgFAyvWXUkbqwJBBzt1HSe3X3/14TyXtFw8fhO+tQg72yuwFjyJ+NQEkn9LmOYqXZf0LfY7jy6S6w2UGyjUVvXZStuEIYY5gp2JUZ67jmOJd4VpBdqUsdy/2TT0LVWFPdUqU5VRd9jzB3IA3JznaV/9nHateUE5dUBTJPMWC4Q7bnoNxN1wVw63XBeUXam8qMhiKa27qtWYe0QFO/jk/EworVaKb2LrxDxrtEO02MxTiJeNYxLGIBLiJYR7mJeAFdhFMI94lowEsIlxHNFPEISwiWEe0U0oBDCLYRzRTRgJaLYRrRbRkM9S09k2FNwnP1amW69X75kbHRVaiXKtVOar1ksJrYgOlTWRo1+Jza6yF9qMAGai3m4rpW89Oq/6b3/8prtEwXjXEbPzNLVV83t5vuSYdVy63Sv5JYP+qv8AOI0rZ13E7B+VdpQPgtLNj9uMXZ0lnEJWs1kpMxincwGWbNROO7TD+2UnAIsoGdhklLGTr8GE6FrJzvaA/wBo0p/3d4+jof8AujQjqbl7vhN1y7PU9bqehBVgQZp+CerpaBnP4pW5vzucl8/Pmm14tcBwPWdOmPhkDeafTHlrrT82qpfpWBCuw9C29kUzxTWxTWwChjPFM8BrItrIBRLNFM0hnimeAEs0UxkM8WzQsDHMUxmM0WzQECxi2MJmi2MoQDRbQ2MWTGADRbQyYDRohnYV2GWa3MyZMzYsVuZarYyJkQFusxyzJkAKGtP9p036Nv76yOBnL6wnqdSv6qEmTIAbVpWtMyZAZVczQcfb8Zpv0r/3V/lMmRoRtuMOfwRrBnbkT94SrYdz7tpkyAkKZossZMyBQstFs0yZGIWzRbNMmRALJi2MyZABbGLYzJkYgCYBMiZGIEmLJmTIxAmAZkyMh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6" name="AutoShape 6" descr="data:image/jpeg;base64,/9j/4AAQSkZJRgABAQAAAQABAAD/2wCEAAkGBhAPEBAPDxAPDw8PDw4QEBAQDQ8PDQ8NFBAVFBUQEhQXHCYeFxklGRQUHy8gJCcpLCwsFR4zQTAqNScsLCkBCQoKDgwOGA8PGiwlHCQsLCwsLiksLDQsKSksKiwtKSktKSkpKSksLCopLCkpLCkpKSwsKiwsKSwsKSosKSwpKf/AABEIALQA8AMBIgACEQEDEQH/xAAcAAACAgMBAQAAAAAAAAAAAAACAwEEAAUGBwj/xABFEAACAgECAwQHAgsFCAMAAAABAgADEQQhBRIxBhNBUQciMmFxgZEUsRUjQlJyoaKywdHwJGKCg5IWY3OEo8LS4TNDU//EABkBAAMBAQEAAAAAAAAAAAAAAAABAgMEBf/EACoRAAICAQQABAYDAQAAAAAAAAABAhEDEiExQQRRYYETInGRwfAjQuEU/9oADAMBAAIRAxEAPwDyKTiQIQEk2MxJEyTiIZgEnEkCTiAyAszEuaLT8+RA1GmKnEzWRatJu8T0KRXxMxCxMxNDEHEnEnEzEABxMxCxMxAAcTMSSJmIACRIxCkYgIHEgiGZGICAxIxCkGAAyIUgwECZEkyIxESCIUjEBAzMSZBgA8QhIEkQLJEKQIQiGYBCxMAhAQKoucJcrYD4eMdxmwFzjyEVw21VY83lt8YjUWczE++cmi82r0OnXWLSJxMxCxMxOo5gcScScTMRADMKycQvCAC8SMQpBjEDiZiEZEYAyDCMEwECRIMIyDAQMEwjIMBAmRiEZEYgZEIyDAAZEKDARYhCDCERYQhAQRDECkEBGVoT0GTAUT0X0Qdm69XffZYARQlWAenM5br8lmOWeiN1ZrFLvg5LSdmNXaM16e5x5hDiPs7F8QXro9T8qWb7p9NabSIihVAAHkIxyFBJ2A3J8hIXxWrdEPLG9kfLmp7Kayqs226eyqvpzWju8n3A7zUYne+lHtVZqtS1IytNJwi/nbe2fjOFIhhnKcdT9voazilt32WNJoTarcvUDMqshGQeona9geG973hx02lHtrwE0OHA9Vtj5Z6icsPFr/oeJ+x0z8P/ABKaOWkQjIM9E4ASJBhYkYjAgwTCxIjECZBhGQYCBgwjBMBEGRJMgwAEyJJkGMREgyZBgIiDCkQEPhCCIQiNAhGLAURgEGUg0E9e9A9gzrl/KP2Vv8IFn8TPI0E9c9COgKrrdUfZxVp18iwzYx/aT6zl8Q6g2aV8rPWKbssR5SpxRufNYOw9v356Kf68YvhD8zM3kIXBtO/chrf/AJLGax/cWJIUfBcCebGcsuDSu7+yIcVjnflR43207MPbxC3lHLWlFTu3hnB9Ue/E4F13Plk/Se6dutYqjV1rjnFAbHj7H/ueK6rQtUQGGMqCPhOnwkmlofWy9jqmtSUj0r0T6PmosbzfEv8ApU4YF0LWYAK2UgH4tiZ6HQDpnHiLmB+gP8Z0vbzhf2qvR6X8i7XU95/wq0e1v3QJ5yxX4iWTyl+Sp5mmory/B886jSPWVDqy8yhwGGCUPQ/DrEET0L0xcg1lNaAA16YA48AXJA+k4ArPdxTc4Js5pJdC8Q6dOzsFUZJzgScTp/RtpVs4lQjbgi3b3hcx5J6IOSCMU3uco9ZBIIwQcEeIMWRPWPS92JShV11K4VnWu5QNgxzyv7vKeVMI8c9StkNLlcCyIJhkQTNCQTBMIyCIxAmCYRkQECZBkmQYxAyDJMgwEQZEmZAQ9YQExRsIYWI0MAjFEgCNRYmWhlS9MbnbYbknOw+s+hOCcL/B3DKNO21vLz2/8Z/WYfLOPlPOfRN2U+06j7Xav4jSsCuRtbquqj3hdmPv5Z6L2g1TW2ipPWIOMDxaeV47JUdC5Z0Yo6ppdLdm37MvzB5uTaucZGfIbzR9ntMQgLMyhgGCdCR1BfG4/R+vkNlbYeYYOw8BsJGCax4UuzHOteV0eY9qaGPGG7xkSu5a0RGcm2xO7CkrWoJ65G+OkLtx2RR662Rb1NZ5cro7biUIxjlUg9Z6HTwittR9oZQXXJViASDy8oI8tiZsbKObaNwlJxyR5L+PoSj12cN6Muzlmjrt7wvi1w6pZSKbB6uCSod8ZwOpB907HXU5el8ewbPkWTGfv+s02k72q0c5yvMR+ubzXWgIGPgVP1himpRm3yTlT1pniPpK4cW4hc7m/DLVylNC9tYULjAbnGd8/WaHQ9kbdQcUC9ve3D9Ui/NhzAfWe/1aupz138dv1y2DnZTj4whnaVJ8FuVcxPMuC+hqk1g6p7jYRuFXkVT5AdfrFab0f2cN4jpNRQxuoFuHUqRdWjKw5unrLv4bz0bXV3gcyEMfLODK+g4sbT3VqlbPDI2Pz85k8s7ad7+fA021e1egXarhg12g1WnG7tUxrHj3q+sn7QA+c+ZmA6+YBn0x2i1PcUNlS6NkNuQQCPAjcEeYInhN3DqUsJuV7quZt0sWrUY65D4IYjI9ob+6ehgyavl7Rio1G+jmSBAYRtwXmPLzcuTy82OflzsWxtnHlFkTrJoURIIhkQSJRIEExhEEwEBIMIwTAQJgmEZEYgTMEkyICLiDYRipCVNhGKkmzagVSXOH6FrrEqXAZzjJ9lR4sfcBvE8pGMY+LdJtuGZT1skjoSgTJHlkZxIb2ZpFbntPZLU6eqlNNQQK6E2z7Tsfasb+8Tk/ObLh7orE1rzMxyW6zlfR5rKrEtJpCKmOaxrWOR1JOcATtaeM6ELzLfp+UDwuQj754qxylJ2+H2a5JKOyXJWvL0WDOyOOZceB8V/rzmzrAcZE4jtP6QaGZKqQLEFgNtg6KvT1PM7g/ATd8F40CuGYergE5GCPA58jDT8OXow0ucL7R01KYjprk4tX4sPlvHJxND4/dPRw5YRW5xShK+DNbpeYH+t5S1pJXH90D6TZLq0bow+sq63lxnK/Wc/iMcd5RZpik00mjlbMoxIhDtEU6wOKaxRkDf4dJzerLN0nBDC27PTbTW6OrTtkvQylrO1AJBT6zlvs7eRjUoPlOh4l2zNJLhHZantIt1BVlDErggjIM8u41pFYnl2XfG/1xOo5GUbggEdSCAfhOd4nYq8zHYKN/hLxScZOgcIpbHI8Q04T4nYe4eJmvKy5qbC7Fj4+HkPARBWerHZbnFLdlcrBIjysArLIEkQSI4rAKxiFEQSIwiCRAQsiCYwiCRGIWZEMiDiAjcokclUOuuWa6Zm2biVoyMec2HD9NzeHT65+MFKZd0Wq7hw7AGtiFfJ5eU9A2fDyMzl5lJnoHZ161oOnbKLdUy8x3HMy4ySZyes4Q9LlHRCQcZ7tCGHgQQOk2Gh7XoCUFLOMnZUZh8egm8r4otwAbSXEbYxhjv5eM5oLQ36msvm3Oa4Twtbn7tgqlh6jYIHOPDr4y1xnhF3D6jqSjqq8q2OBkcvQHPMc+Xzm8+zIDtoeIEbHKU1sB8PWEvWa5Wqai3T8U7t1KMraNnBQ9QdzKnFt87eRKlS9TgdB2zuYN3Gn1F+FLM1rrTUiD8vmOcDw3+EZV2x4g/s16RB4cz23H7wJpOKaSyi37O4IrrPNUr1sjFSTh+VvYJGM4/hLGlyfzv8AVgRrHDyKc5G+q7Q8Q8Wq/wAulh95Mb+Gtc3/ANgG3jpXbJ85rkpHid/02myrVSAOZ9vDmIX54lLHG7ojWxZ1Gtb8upv+UsH8YS1aw/labP8AersUTa6UgYA/nNxp/DZT8t5eknUzl6+HcRIOK9HZ5BLXUn9oxHEOJ67RLz6jQt3e34yu5LVHyI2no2noTHsJn4AzWdo1DVMrKOXG4wQCPf7v5yZRtbgsjs88s7c1Wj1hcrEDaxQOYjooKnCj7zOc12qawnJOGweXwGM4HyyZXq4e1dtiMuERnCjqB6xwJYZIseKMXaLnNvZlJki2SXGri2rnQYlNlgFZaZItkjArMsArLBWAyx2TRXKwCI9lgMsYhBEEiOKwCIEiiIOIwiCRGI6mqqW66ZNNUuVVTI3Arpj10vMCCNiMH4R9VMu1aeIBVeoNlrfi1r6Ba6gVrVB7OMnJ23JJ6mddwd1X2igx4F1z985t+E1u9T2hjWjDvAucmokZyPHHX6ze9vuzyV6Su/h+krt3AJr0/e2FCNjgDJ3HlOTLOWrSl7msdKVs3CcYpHtWqp95lr8J0sNrqz/mL/OeB38Q1CHD1is9MNpjWfoQDOq4br6W0lV12npbI1HPs6MVr6OpVtj4R5cjhFNr7BHGpN0zp+3PD1vQW1sjW1bDDKXNed1232zn5mc72b4LqdaWFCKyoeVndyK1cdU5j1PuAM5vQdodKGX7RprSuRzdzeQ3yzidr2d7baepbq9MzUVXralFl6gfZtU45h3hBI5SSPW+GRM8qyVVNfvoVFpLbdkca4ANFg6nW6Wp/wD81e17fkoAP6pp37UaFBhTqncflI+EP+F8EShrfR5xLu21NqLg87FmuWyyzA5i3qk5yM753nJK2fh/CVjwxn/duvUHka5SO803bnTrnnTWN5cltKHHvzmXuHdt6rLFrp0+ustsZUqRtVTguTgD1QCJ5yozO99GGo0ml1Ju1B/G8pWnIJWtm2LADqSMjPvM0lihFW7+7I1SfCO24nrxp7atKNWq6rlVru8Ld0C3RUIGM9faIm147pimkse10JWtmVyGrJflzy7ZByRgfGVNJ2C7/V6nX6k7WXq9KnqKUxgt8QBtNP257QLcRpaCDp6uTLDcO6hhge4c31E5IRnNp7q/3/BykuF7nBtWepySSSSepYnJP64pq5feuIZJ6a2MikyRTJLrJEskYimyRTJLjLFMkBFNki2WWmWKZYxlZli2WWWWLZYySsywCJYZYphKJYkiARGkQCIxHeU1y7TVBoql+mmYmpNFE2Wn08DT0zaaaiIZlOmmpHG9fwy06dObU6S489KMC1lYPtVq4w2xIAG/hOqoolbtHwdr9NYtfMLUBtqxjLOoJ7s56hhkY94mWSCmioyp7nJ+kDWanVU0VVU3tWR3lnNXc9i2A+zuNhuZobuHWjSLSV7thQ6kWHlKs1xJyAM9PvnUcQ1mip4WusAuo1jt3S1U6q8A6oLkiyvvByqMHO+RnbwEVxrmTTU2064G4VKdTRqNdrrXS81IwrrrrORglwec7YE5IQhGEYri79/38G2t29vQ880fZ43XrQHPM+yY09x528QuQNsb5JHSep/7F1Jo/sYwSAT3hHtaj88jy8OvT4S32C4Ke6+22u1lly8tRI5VWnO7quSfWI2JJPKvhzGdFdT/AF4fSd9trc520nseOUcQ1WmtOjDtbVUzo1aufxZIKsAHw2PEAjwmgXgF/QVt7hynp4T0P0i8LCBNYF5wjJXchdgpQnCn+6T7Of0ZyXaJ9PTVp79MLmFrPXZXqAAabVCnl7ythknOQOXpv7pmvllsuTRu1uU6OzGqO4qb5jlHx3m+4FwV6LqrtQKgtViOVOq06KQDnDFm8cY2nP6S97KNRqO5p7vTdwH59TaCXuZlRUXfmPqsTuJ2vZcaIcOt12p0yV3tbZTolUWHvbQgCsoYkE85O+MerFkbqmEWujbdqe1z60rRUWqpVR36q6MC+chQ6HBBGOmPGc+yS81QGfaOTlizlyz4AZsnzx4bSu6S8cKV9smTXC4KjpEOkuMsS6zQgpukS6S26xLLGBUZYpllpliWEAKrLFMstOsSywEVmWKZZZZYphGBXZYpllhhFsJQmV2WKYSwwi2EZDPTdPVNjRREaZZs9OomJtQ7T6ebPT0yvQBNhSREMtU1y1Wkr1tLCPGiGeRdreHM3E9TWAnqlDgbc68veKWB6t63X3TQ8K4MbeIaXTGvvRbYAyuz8nd4IZjjfAGfpPQ+OaEPxkHAIt02lO/uNiH90TXcE0fJ2hwPZp0l7nJOBtyD9+ZLHWy4Ndeys9NFaooRAFRFCoAMBUUYVQPDbaVb2hW6oShqNVNWzJIqcW0iaiqyhxlLkatvg2wPyOD8p4VZZbQ70d6jorgFAyvWXUkbqwJBBzt1HSe3X3/14TyXtFw8fhO+tQg72yuwFjyJ+NQEkn9LmOYqXZf0LfY7jy6S6w2UGyjUVvXZStuEIYY5gp2JUZ67jmOJd4VpBdqUsdy/2TT0LVWFPdUqU5VRd9jzB3IA3JznaV/9nHateUE5dUBTJPMWC4Q7bnoNxN1wVw63XBeUXam8qMhiKa27qtWYe0QFO/jk/EworVaKb2LrxDxrtEO02MxTiJeNYxLGIBLiJYR7mJeAFdhFMI94lowEsIlxHNFPEISwiWEe0U0oBDCLYRzRTRgJaLYRrRbRkM9S09k2FNwnP1amW69X75kbHRVaiXKtVOar1ksJrYgOlTWRo1+Jza6yF9qMAGai3m4rpW89Oq/6b3/8prtEwXjXEbPzNLVV83t5vuSYdVy63Sv5JYP+qv8AOI0rZ13E7B+VdpQPgtLNj9uMXZ0lnEJWs1kpMxincwGWbNROO7TD+2UnAIsoGdhklLGTr8GE6FrJzvaA/wBo0p/3d4+jof8AujQjqbl7vhN1y7PU9bqehBVgQZp+CerpaBnP4pW5vzucl8/Pmm14tcBwPWdOmPhkDeafTHlrrT82qpfpWBCuw9C29kUzxTWxTWwChjPFM8BrItrIBRLNFM0hnimeAEs0UxkM8WzQsDHMUxmM0WzQECxi2MJmi2MoQDRbQ2MWTGADRbQyYDRohnYV2GWa3MyZMzYsVuZarYyJkQFusxyzJkAKGtP9p036Nv76yOBnL6wnqdSv6qEmTIAbVpWtMyZAZVczQcfb8Zpv0r/3V/lMmRoRtuMOfwRrBnbkT94SrYdz7tpkyAkKZossZMyBQstFs0yZGIWzRbNMmRALJi2MyZABbGLYzJkYgCYBMiZGIEmLJmTIxAmAZkyMh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74" name="Picture 14" descr="http://t1.gstatic.com/images?q=tbn:ANd9GcT--y2YaqIMBoBqmvC9unH82oJ2sBt03eWZ7jaEO4W9Bxvus5lwVg"/>
          <p:cNvPicPr>
            <a:picLocks noChangeAspect="1" noChangeArrowheads="1"/>
          </p:cNvPicPr>
          <p:nvPr/>
        </p:nvPicPr>
        <p:blipFill>
          <a:blip r:embed="rId3"/>
          <a:srcRect/>
          <a:stretch>
            <a:fillRect/>
          </a:stretch>
        </p:blipFill>
        <p:spPr bwMode="auto">
          <a:xfrm>
            <a:off x="838200" y="2514600"/>
            <a:ext cx="3505200" cy="3505200"/>
          </a:xfrm>
          <a:prstGeom prst="rect">
            <a:avLst/>
          </a:prstGeom>
          <a:noFill/>
        </p:spPr>
      </p:pic>
      <p:sp>
        <p:nvSpPr>
          <p:cNvPr id="15376" name="AutoShape 16" descr="data:image/jpeg;base64,/9j/4AAQSkZJRgABAQAAAQABAAD/2wCEAAkGBhQSERQTExQUFRUWGBgXGRcYFx0YGhgaGB8XGRgaFxwYHCYfFxojGhcYHy8gJCcpLCwsFx4xNTAqNSYrLCkBCQoKDgwOGg8PGikkHyQsLTQsLywsLCwsLCwsLCwsKSwsLCwpLCwsLCwsLCwsLCwsKSwsLCwsLCwsLCwsLCwsLP/AABEIAL0BCwMBIgACEQEDEQH/xAAcAAACAwEBAQEAAAAAAAAAAAAFBgMEBwIBCAD/xABLEAACAQIDBQUEBgYHBwMFAAABAhEAAwQSIQUGMUFREyJhcYEykaGxBxQjQsHRUmJygpKyFSQzQ3Ph8BY0U2Oi0vGDk7MldKPC4v/EABoBAAMBAQEBAAAAAAAAAAAAAAMEBQIBAAb/xAAxEQACAgEEAAMGBQQDAAAAAAABAgADEQQSITEiUXEFEzJBYZEUQoGxwSMzodFScvD/2gAMAwEAAhEDEQA/AH1sL2jsskfZhtBJ7rHh768fZl63OUSB+jr8KFbxuwWUJUgIZGhgXEnh51bt7XvWgjK2cMo9ocwTI14cOPDWiXLzmM6fUGtNuRjyMQ948Nnx2VpGaAY0iM0/Kah/oJRbYnNmW2SYOmYAEHhovL3V1vfiTcxRuxlLKDA5GSD8RxoVbQz59T1qRYcMZ9HQC1akHEI7O2Ur2wxmSxXRogCZIBHKAYnWTU7bLRLJJAL5QfanWTwg8CIoSuHJMCPf+ddnDMNSunXjQ9w84cqSfimyfR+8YVfHL8V/ypoucD5Uq7gpOHXwCH/pP501XOB8qqL8InyN39xvWZrcH9Ru/sXK0fDeyKzi439Ru/sP+NaRZPdFFHwCDb4jJJqm9yLnpHETxkaVaRAKo4/Z4dlORCPvZgJjwMTNcE5Id4e9hMQI/urnH9k18/bTf7V/M19DbWSMPdA4dmw+BFfO+0h9tc/bb5mktSORK3s782JVJ1qUHSoCNalJpQiVwZoOxo/oq94WE95cT8jS0p0M0d2Dc/8ApeI/w7f/AMlABw9Kb0/FQ9T+8mnmxvWTbjf76P8AF/8A0NMe/wCNbdL24Y/rg/xD/IaYt/R3rdL5/qH1mbP4jHb0tWv/AE/lSrsNv/qKf/cfi1Hdp7XtYe1b7W4qaIYOpgAagDXnS3uvi1uY+26MGQ3yQR07x+XKqthBAxJO0jmahfb+uJ+z/wB1EXxUPlysfHSPiZ+FCreIV8UhUyMsT6H86MOgzKek16Zk01w90AiSBPCu5qNlkg9Jrk9JJr9UT25YGTp4/Mc67Ez4V6cg7eL+wb0pXYxaJ/VPymmXeZvsD5ile8fsT+z+FEr7mj1GrYVn+qWl/UH50N2lZTtDbDQ7+E9IjQiYovscxh7X7C/IUt4q1ce9dNrOCTkkiIHEwT19kRWfOAcZxB20WAm2FM3O7GWIHOJ4edDr6DMfP5VYvbJvWnzXEdl0BKnMI8SDoarPd1MaCTHlypNt0boAX7Qlty3nGWQJQgk8vtLOvpNDXxQGQakm0mkacWEgzJ8qK7V4A/8ALfnHOzQjEhF7MkZj2cd08IZ46dCOs1TfqInsxY28pN1W4d0eHNvdQNsREidZ0GnEGdPQAa9aJbzs4vILQbKUI4zzI14yY1pVvW2EnQxHXWQTOsTr86jNVlzkz6GrUbalAHUbcDeJ4AywGnXQcPef4qJ4dNeMef8Arlw9aTre03TIbRcMo0AJ4t7WSPTSjljEOwk926BJUlhLFtepBM/OkbqCOY4mpDcCavuliRaw7McxC5JyieR1jjTQHzJmBMFZ1HUUqbmS+FYNILLbnSYMGdOtH8ZjgtsrqTl5DhpAq4g8Anzlp8ZP1iNc/wBxu/sPTSu3Gts4aIUk94FYXXWYiPOlHF4hUwF5mIAysJPU6AeZNZjvjv7exZK5ilnMStsETqZGY8/kK1n+mBOMpL8TTN5fp3sWWyYe0bxHFycqfu8289KTsZ9OeNckBbVtZB0BMRylvnWbXsUARAE8zxqK5iZaeIHCfnXhmdIE17ZH00XXLW74lXUrMRlJGkdRJ50ubQE3GddVJJnwJJHCktLpaDIGsHxB/wBfGimy9pFXCH2D3SOevQ+vwoVqb43pbvdGFBXRNdYixlaPIjyIkVxSBXEuqQRkR32DdI2ZiBrqlrXkIcnWgo5+Ro3sk5dl3fFLR9z0AB401WMIIgvLt6y/uCv9bH+I38ho/wDSBcClWPBQSfSgf0e/70P8R/5KL/SThzcXKOJUx58aSHxn1mmxuGZl2M2i95zcuGWPM8hyA6ACrWxtvXMLdW9bglSJU6hxwg+MTB4ihTgjQiCOIPER16VBevQKfXviM27CmD1PoLcjeqxiWV1OSNCpPMiBlJ5+HhR/ae2cPZuk3GEiO6O8ZjiQOHrXy9srbrWmPHK0ZhMTBkEdDzrSNkb1o4XtgLiEwLsDOvhcEiY69BOoo1jMBkSJTXUz4cnE1m/vdaa0Xtuo599Ty/VBzazQW1v8S4DjRTxSQG6aNrQDG7tsyB7cZTwM6ehWQPWKBX9m3k170dQcw96kgUkt7y/pvZmksB8Wf8TX8DvBbvuuRhEGQTDadBzorbxEsywe7GvLXprWD28Y6ETOnAjiPxp03X+kPLcSzfPtkKrnjPABoGvnTKXBuDFNb7GalS9RyPL5xs3wuRY/eHyNLWLufYn9n8KL7+Ygi3bXkWM+g/zoFjG+yPl/lTFR8ciEeEQ1gcdNkLc7ttBbBMRICg6eZjXwoNtzeR2ICtA8OTNry45Vj1NCNq7UKKqgmQY14AZVCge5j60HbGyNeOuviYHwj40K0hSRK3s/TL7sWN9YwbM29ct3FGeJMHiQZ1gge0edQX75zHnrS3aukuI6ii+LugOfT5ClwTCaxRkECMW8YPYaTraucOPC2dPdSVsHeC9acKwzKDAzAGAJOp4gZjrwrQNoWw9q0DMFXGhjjbY8Rw9mlt917Z1789c5PxImqjoWTwz5zdhoC3y2or3RdkDMubpqOMRzmaU1ftNF4gaA8/AdTzjoKYt8cMLTW0BIXIdOP3p59JNLtlwHE5vPp7qmGvBPnLVTFkVflLWznynVTy4+PD30fb9bKcuUzIJHQePl5VSvhGCye8CTKxzHAn41KQHIYkgiJjSYkS0cTpSFjbucGValZRtGDNF2BtNktKVjvBSTJB0BOgH+tKqbW3uYtANuBoWn8zM0T3V2Mt/DwWYQEEiNRBmaTcVuy31hkRgwDlVBYSdSNYJ1mKvUAFB6T5S8H3hz5xZ+k3azZbGHE5QGusOpJKp7gG99Z+vePD/XKtb3y2Cj2beIJ1B7MjrJZlPmJI9fCko7Ethgc2XWdaUNgQAGOpQbOR5xaeyRxEVDpWiHYFq8AZBjpQLbO6BtrnQSOY5gUJNWjHae4S3ROoyIqsauYW+SwnjoR5j/AMV4mDJ5Vbv7Av21F022CSO9ppPCRMgHxpsMOomK2xnEaL+LL2rLNoYIkcwCYHpNQZtNK7xB7loEQcgJHmTHwg1GlJW/FLunz7sR32W87OueCWvTvCgPWjmyDGzr081ta/vUDJ40VR4RA19t6wv9HI/rI/bf/wCOj++4+0QUC+jcfbj9u5/IKO76D7VPL86nD+4fX/U5d/Eqb57jJiYuW4t3mIE/dfRiM8cDp7Q9ZrLrO77tcZHUjLx6Hloedb5ixrbH64/lesuu43LcyFdDrm85MVWu8K5HcV09rMdjdRQv7skHwj3VQW7cw7ypPj0PmDoac8VtBOBMHxodisIGEiCDzpeu8/mjNmmT8si2dvxiUOa1edWkmBwIOpUrGUieEjwpkwP0qo5jGWJ/5+HPZXB4ssww/wBRWe7QwBQysiqn1kNx0PXr5+PjTOytx1JrF6m4M1zEbewl4RZ2iqzplv28jDwzAV6djpYRcQt0XQMrB1AZZkR3p0E8yAKzvGbnYq3aS81tezcZlIuWzmEA90BpOhGgE007K3wW5btWbrnD3LaC33/7G6oEAXAR9mxHWVPUcaWaoLgoZV03tKzISwjH1H78TQdq7xfWrNkkQ65g/n3YI8CNaj2pciyfIUt7NAQta1VgRKkyAZ0ieWvjodD1Ydq/2ceVM6Y7iSYp7QoWlxt6PU925sIdh2vaAtLN2f3imgMDjoQTSjdccjOvwI0rScVZs4i4tm5YvhoCrdEgd0DXwFUMT9FxLZ1vASSSCungdOGnKuWgsciNaayumsLYcGINgHOo8as7WxMXmHl8hT3g9w1w6XbrvnZUYjSBwrJt5to5cVcHTL/KtB247mb7ksPgM2TEwLNongJ+Nq5VPCbTtBfbtn94VcxKzhrf+vuPSUNosoKl4nhAH5VWQjaJ8+ykscS9thcHduS5ttAgTrHlFUf6OwHW3/C34U4bMwFt8NbdkDMZEjTh5GpX2EoaDbmehn5msGutj1CrZYoxuifhdg2LkmyiORynJ/Ow+FWdl7Fs3GKsuWCR3ZbUSDxYUyby7KwyYJ2W2guJlOYp3gcwnj4UB3Zugt68vHWhCipvyw34q4fmM0DdrZAsW4DZgYiREATpxPWp7OxbasXKhnknMQJHMcBy99e2e9bUdoUMcis+eoNWrSkLBYvpxMSfOABQyNvAg9xY5My/bGzu32fdXSVzOpI0BQyPeCR61m2I2TdewrwAxWT8YitG2vijbwRI4G5B8pJ+Yj1pNubaLmMjCNCfuxSGpsZdoUSxo6gQxJ7lDYmyr0Dvjxkc+cRTHcswpVjMiorON00iuWuk86mWFnfmV0qVFxB1jYK2w9wAEiW9wn31XsS9pywOqspnUNmBjl+lHvFGs8jUSOYr1sH9YDLbDEgZoGpOTvBQPMfKmqizMMwLhUQgRd2kftX6A5R5AAfCKgQ6V1i7Do/2isrHWGUg9TxrkezRicnMwgwMCPOy7IGzcSeJP1Uj5ECl/kaYNj3Z2XiJ5HDBfLU/nQHLoaaHwiJ19t6w19Gx+2H7V3+UUa3xP26f650H+jQfajzun4CjG9v+8J6fOpq/3D6z1vf6Rm2ggXKzGAGknyDVl+P2NbF0XM5JUQF5E9SPw4U5b47Vy3BamAoBPmZ/D50l3cMWY3Ld3jpHEetMaq9ixUcATuk0yqu88kwVt3Zd0gPbXM06jqKiwWHuKYe06+IGnkadNn2gEWdSBV5boqd+LKrtIzHvwwzuBiuNjI66j4Up7xbsrbMrWl4q6vKlneC1nWa7p9Q+8c8QeopDJ1FrZe8tjsPquOsvetqZtOjZblqeOWdCDA0OmlS7SIKC01z6xZcH6tfPt22UA9lcnUDgCp0Ehl0qnf3XdzmLIgPAsePkBJofbU2naxcjKxAOvA/ddT6+oJq4hVvhMhvW6fFG3c26L/ZkOQ9oKHVuDIpIVlPGQGUQeQHlT7tW93VHVlHx1rNfo3UriLqkahQD5hwPSn/aN4zaHW4vzFGQYLT1j71UH5CaPY21aWAC7THjHlzqbF7fRFMpc/hgT5kxSPg9rdmSSJMaeFXDvQmWIg9CJFQk9otg7iM+kJ7gZl7a+8xay4CqoKkEkyYPlWR7Y3Wa9ee6t6yAx0BmdAB+FOGM3gLTqPlVW3vlcQZRYRgOeuvwrWm1TuTuz9oY0EjwRlw+81jsLcWsRknu3GQKrEZtBm48TpHKoBj8MZjPMQDltaHke6gJExpNRbkXydl2J5XQD5dsf+6kfZuMw4uXu17Ts+1uxBGeDl+6EInxn0q3ati8hsD0zJ9W1zt25M1TY15MoV7jHic0lQB5ZyABFEctsElO8OIPdYECObHWsp/2vs2Ue2ik22zEq3eJB0ysSOY411hPpJxFm7le2FUhe4wjunvKfVSIil11LZ5yR9o22g44IBjNv3j2NtlFtYRkbNK6lgRoB5QdKj3d2kvdHZgHSY6x5VDt7G2cXhDctWyb8qWHFyig6A8WAMaV3sPbOFw6BewzOAO+zZjw5LwpltZSiBiYoNJduKkcxj2/usMUbN8MPslAy92DBLQc3nESKqYNRhsQLjXrQ7lzuLM5nggQpIIWPSocPte5fJFi5aWZLLchVgxqIENM686GYvcu7bV7pxi3GVWKolg+cZh4UqNQ9qFkH3hhUiMFcztMcrWwhylD3iGEyTqKH7T2cly0VWAYOXhoeXDlyqnhb5IEmSI1iKsrm9K+eexy+WM+irrVRgCJ2CxJkq0hgSGHQijFhpFVdvotu7nMLmEmfDSqeE2mbjZLCNdfwGg8zVEqXG4THvQvBMMYjEBVMmi+5ezb1186J3BpmbRf8z5VY3e3BZouYoieOQaKvmedaZgbC20C20kAQMoAHv4VhSc4SJ36gAcRG+kDZq2dnEMc1x7qKCeUS3dHLQHWsuGorfN8d2WxuDNlSqXAQ6k6iRPdJ4gEGJFYnjN1sTaYpcQBhxGb5TxB5U4ynaDMaW5cEHuONlMuynAaROG5RHtGPGle5wNFrVq+cKLZtOD3PvIVIWddGn4UNfZd4jVAPNh+FG6UCerI5z5w59Gn9ov/AKtFN6T/AFq35r86p/R/s17VwFoiLnDxPjRDeDBu+JRlggFZ1HUUgiHf+s9awOceUo7/AOFzYnTmin3Ej8KScHhyhbsUcE8QW7o9Dw99aHvbKMl0jTKV9QZ+RNLt3GqwJAAmu6lmRyMdxvS+KkHykOHxxCiaspj5oSzwa7W4KTZAY4G4ly5LHjAqK8oymeWtcfWK4uYoqMw5a+dYQHMycQRhsOzXO8ncIOpGqjXWl3b9tO2ZAHLjKoIIgmBoQRMzp6U/YveC2ywFJblPAHr/AJU47pfRph0wpxOIthr9xS5LyRbVpIhVIMldTGuscqsaTcxLMMSVr2CoFHMVNg7H7AszcbrBzHECAIPjOY+tX9tXrQaxq8551GmgJYkjwFXMbZRXAtlCsD2C5HP/AIneB04cKAbyYZme0oiZYe0Oanr8zVCrkt6yU3QljDbVtXJAvKI6qw+YFRXtv2kOXNbf1pNubOKMVdSCNCIBj1ViKq3bQUzqD5H8qmt7N0+eCYRb3jNitr22PcRZPQzx9ajG1cWNEW4FHARwpa+uEH22Hr+dRHb7j+8f+P8AzotenVOpr3xmybiaYFbR9sXpjwFxWn3TQTYW7mPuPi2sMtsriboOZioJ0PdVRBEHjVPcPEYgYy6vaJFq3JHZ+1LhNP0TMGemladbxV0j7h8wfzomp1TJgMs0tNZbdUcj6zJ8VutjruJVcRauSzqrXAmkEgFiwGunM0M3qsucVeuMjqpchAykDKvdQCf1QK2HFbZdSFJWSQNEniJ5tqeHKg2+uEv3sBcCktBVmUCO4skwANY0PpSVdxsfgRshkGTEnZO+dy1A0y6CI5eBpj2tgBicE1yxbftXDNltrmYMfZiOC5hx5ZjWbW1jhTPu1t+5ZM5j4UwhFRPHE9YDcOTzHrcfYmKXFi69vsbZw+RwCMwcsrjQz3vaBMCBFPl7FSMkkg6a6kgaGevOs43d3qP1xDOlwMrD9kFl+RHrTR/SgyhpytxAPGJPz40tZqWfoYECdNtbk5iNtPYrYXENbOqHvWz1U8j4g6H0q7ZsiONEN9Cr27V1WBKNB11h+v7wFBsLiJqXevOZY0zZXBn7G7q28SyC4zQs6DnPKmHAbHsWEFuzbA8REjqc3XyobauUZ2ZeAWW8/M8h+yKKluUAJgbq/FuAhrZuAWFJXTiM0k+ZJmjaYpFETQbD7XB7p0nnNRXsWVbgvXrRVuFY3DqT2oZ2w0ZLV8NwmlnfvZAvW81tkW+vs5uBEiVaASBxgxX7G7wMLTZRDxofnHjQZMZmGaZnnW214VcDmap0LFsniQ4DZuRAt24bscgAi/LMfeKttftrwt248VB+dU7uKihO0toaQOfypL8Tc7cGVq9GucATnG70XDciylu2BoCqiSOZPmRoOlfv9pLumeCf0h3T+RqutgSTHGh+0rWZrdlfavNlkclHtn3aetU0sJ7lFtPp6aiSvUO4/a5xllwIFtfvmdXHAIB4nVuGvOlTDXE51oI2SgtqiiAoCgDoKUdq7jXJa5YaNdQdVM8NOunKl31aXtg8SSmUH8ShdCnhVR9OdctsbGD+7RvFWj5ivw2Niz/c+9xXlCj8w+83uz8jPRe8a7F0V1Z3UxjfcRfNifkKIYXcW4T9pdHkoj48a7vrU53CcJJ6E/bv4BS/aupZF4CCQzjke6dBIMR0FabhbzPhSyNdSFZgba53BJPsIQJYBQcpH3jpSzs/aeGwa/VlTtrhM9kIYAnm5aQnzots/YjFSWbIGB7tt8qoDyBHeJHIzyq/p9rVg9eshaimx7M/KLmPxbNdzXHuXGAAzXLXYuYEANbgZY+OlAdoHNftDJaY945bmiHQiHM6LrrTdtPYKjhfe43W4c5Pm4M+8UoYu0BikVzZEK0i8w7Ll/aFTMH05V2sEZmLq2QDMVd6sJkukC1btjQxYvF04cjNL7uw53B+9Ipk3rw6i6Yt4aImbDyhgcR51oOztk4TC2bQtWkN7s0LvcVXlmEsBnBK69KXssWsZaYrrZ+pja4s/pt6qDUwDfpr/wC0fyrXsRtzJOZ1XyYKPhAqm29g/wCMv/uf/wBUBrufhMZFB/5CAth482ceWGJwlwXbLG4wdlB74YqMyj7QnULwrScJiRibSNbcgEgzzjX8/ga+cBe7+bhrPxmt+s43s7tph7FwKh6SRCH3wP3qF7RHKmd0XGQJax2Ks4QAsdSQATqSTw9dOXSr2D29btsjMGdStzRVzEewNRyGpFK4bt9pAnVbFprgH61xhbT1CKxqjvbt+/hCDh7jWmdwSVjUZWzAyOE5T6UnpcixPr/4Ri85Rsxe3k2clq+5sybLMSk6FQdcrcdQdPGqCPFFLv0j466Dad1vKeKPZR83uWZ8ap4LY+IvEhcPc04mMo//ACER5TVd1X5kRemw8ACcYXaLLftFJzBpgc44j1EinKzto3lUMVFwC3IB7k3QWtqpPFssaUD2PuRcN0tfm3KkKJyuDyYRMRx86N3NwMyFRfUSxf2TxMKI10y21CA8szGk2ekHbujBW08gQrisMvYure2VMAcFPEesiqGytm3XAOQgHm2g/OiWF2ccMuUs9xQTlZmzFRyUmATHXWiH1upN9wztlClGAzOMPgAvEyanNyBVK9jfGoWxlJE5jW3zl1sTFQYzaxlT6flQ67iqoYrE6Vtc4xPFR3GT67mFCBjcrMs6Tp66/jXC4oQKB7Ux8XB4gj3QfxrddZY4nCQBC2K2j48KEWMXnYsTpwHj5UF2htQmFHFtPTnVnBYwpqBP4VRro2D6xvSEEk+UabLEiT3RVbZ15W2mq/8AKhPEgkuB48D6Ux4D6P7l1Fe/fyyActsTE/rHT3CrZ+izDZlYviMysGVg4UgjmIWtEqAQT2InrNdS64Q5OfLiX+zEV69r7ICfaYt6Duj8T60SfZyKsnMYHM8Y8hxP41YwyqoAZASoAnT14+M1OWrGeZLbUZwQIups8sdFLelW7Owbh+6F8zFM1vECNOVdtcrY06/OCbW2HgAQEm7R++49B+dK2/WzrqG2lq4UtupzsPbJB9kH7ogzI1p/a+JiaB744fNh8w+4wPkDofnTFSIhyBN6e5muUWHgmZvgcB2QhIXy4nxJOpPjXV1z+kauTVbFOApJ4ATTnvGJxPsFVFHXAgfHX2Zks2yQ9w8R91ebeB6Voex0t27a28ilVEaqD5kk8SaQd3MEWvm8/FlBA6AzA90U92G0pfV6hq3CIeB36yDZjUMXbr5ekTvpC3TicRZt2+yjvqqkMvVuJlfERHSk3H733rjMGjRFSRppEA9JjnWzm7FZXvxu32GI7W2v2V1YA07jrBI14aSR61Q01q6jwv3I+ppNPiTqKFrBO2qrc/hJHvOlWlwFyOK+pH/dUTID/aXWP7IzR4SxAojawwgRqOsr+APzqlsEmbjD+1PokCybWJtt+qQZ9Csj3xRLZN1ypwt0/wBmNCOIgrpPODBHlTZhbon2WIgjpHDx10mlrFrl2i/LNr09pZ+a1P8AaGx6cr8pW9mKdzq3l+0lwO0+zxWK1UEiyok9AxMer1FvVhhcbDu2QqgzMHMBpER49dKC7VP9ZvfufyCn/d4YdlUYnQZFAJEgQTPzFT9On9RDnsD9o5qUCUiwdkn94m4feVbZi2lq34qoSf3oFWL299wHvaE8IINalY3HwN3UQ4/VYfGNRWb787qLhcWQFizcE2+YEABl15g6/vU3fpUA3dwOn1pdtmAJWtby5yA0zxmjmG2ppJpHwGw2+sAhw1mDJOhHh50w7TvhYKnThUu+tNwCSmjMQciGru1YHhQy3tcDMs8DS3tDbJCyATMgf+aH4bFNJZjqa0ukJGTBm5c4EcG2j41z/SNLf1zxrltoDqPfWhpDPe/EPXsf41TxO0hHGgh2kDMGYqncxhY6aRTKaPzgW1QjX/SYCjWl3bW05ZY6/hUmFwLXBLNC84En0o+9y1hcOHUDMxy254l/0j+yNT6DnTdOjCnJi12pyuBE3CsTckgiBpPjRuyZFCbj/aa68OPWBNF8BhDdU5eI5Vi7uWPZ2fd+s1PdS7c+q2Srn2eE+Y5yKNjG3uoPmo/CgO5oK4W2jcVkR+8at4rajqzqqzlA1jwBk++AKltnJxJlteXIxL2J2y6iXNsdJBk+QnXWpBjLrcCvoo/Emg64C7dnMcgaCTGpgKQADwAM6GPWjWDwoRQo5RrzMQJPurEC1aLJPrFxNWYn4+7SKI4W8WXMSdeR5Uvtjyb7JpCkAafqgn4n4Ucw5ECinuDsTCg4knayeFcY60Llq4hESjD4aVYW31Jrw14cGLZ5BEymdKGbYOYJbHG46p6E974Ud21hOyv3E5ZpHk2o+celL764zDiIgXX9yhR/NTSNg7vLM+x1Fm7Tbh88f5hG24XEOBwAWPLWmHDPoKVe2/rDnwX8aKDa4UakVKsBMQHHEOM4qs6I/ddUcTMXBmWdQCwGsCZ0IoZb2wGMDXyqwtz0oumco4gLl3KRLd/6FkyOwdDcJkKtoKg1BgG4XaOPOul+iJQB3rvAc7fqNF5cK0XZN/PZtt1RfkKuTX1XvDPlsYmSYHBKrBc4ZgGi2kvEmdSrQIjgSPGgO28Bca/mtnKQsSzCRqdZjKPaiKK7AxuLvdqFtDAd2UPZhi5nWQxHAa6AamrN7CC5aNnFXvrKk5swbI4PhliV8DPGvn7tWqZUmWtP7xW3qIjXtnMrM12/aLNGrXFJ00AhB+FF7W9eDTuvdBgRojHUcR7NOGA2Faykqto6RnVQlwDkDpr79aA7c3CsPPaMwDKQjAQtpuIIRYBBjWffQqtdV7wF88Q9zPYmwY4g1t+cHmDW7j226qhX/qbh6aVdxu8d3G2GtN9vbJENAZ7ZHBlKkHr105Ut3/opIV2F+AoBU3LZRXnXQ5ifWKWMVhMRgnElkPFXRu6w6gqYIqyl1N5wrcyWyunJEe72HK2bdmwGzTwKxmn7xPLr4VYwGxECHti1xuWSCFjwPtHz91J2C+kLELpcC3R1Iyt/Ev5UTsb82mjih1MPwk8e8mvTlQTpCPhOf3jLa0uMHiM9+59YVbRbDXwplbdxOycEaaRljTpxqltHAgCGwlq0R+iDDDqCDy8KH4jerDupF1AxjutIYA66gjVajuPiOzHZ3XFojRbrKR4ZS2usiOFYG4cNxM7geoL2laQgwCvSDp8aX7xYeNMN/FXgIa2pA4GInrqDBoW7CZiD4Gm0xBsfKUsE+pHgD7qJ4eyoIZ+GnCubahuk9ad90/o9OLRn7RraAlRGpZhEmJAgfOjEqgy08vE72Bss3z9h3xI0mMsdRxApI3qx4vYzswJtWj2SkTBCk5m9W+EVqOG3BvYRy6P2gAkGMjacQwBhp6g+dZBtPDI2Mum0gFnOxVZkBdeczE8PStpYtgysBdmeWxDxyBIoxg8W1hww4c+hobs/CszOqKSM4ygCSTJAA5nQ01WNlm6pQ22zp7cCSo0OoHmOFT7uDgz6X2ewNec4jNu1tR2LXwR2AyqRzDRLeY1Hu8adrSCc2kxxjWPP/XGk3dTZzWsJeR1I+0LDMpEiE1g8tDRrZO0P6vr7Vsm3/CQFnzVlNR7MB2gNQNzE/We7x71JhULMdAQJAkknko61PsXbwuhSwZc0RmUoZPIg/PhSfbwn1valu23et4ZO1YHgXb2QfeD6GmzeG2SmYHvCYPiAWU+jAUMrtRXOcnn6YPUVByxX5QpsCwly21xoOa5cMnwYqI8NKMi0FgLQjZeKDgRAWAQAIAB1/GrmJ2ratqWd0UDmzBR7yaYPkICwMTL5NflWlLG/SdgLQJN4OeltS/xGnxpT2l9OJYEYawF/WuHMf4Rp7zRVqdvlBipycAQt9I028QjDQPb4+KmPkwpNwuLnFqTGll9essv5UD2vv3fxTA37mbLMAAACYmIHgKh2Vi2e+cgLEpAHmR7qZ90Qpz5S2t4GnWvOSCP3jdg9nm9dd2aE0GnElePkKY8HgrKRCLPU6n3mh2zNmMFUExHT40WTAL4+8/nUeyzJxmbAlwXljQCor0EcqjfBLyJU+cj1B/Cqt9mXjqOorlZKnMywGI07J3gjD9iHVLiAgMwkcTykTx/yNA7u2McCft3/AHQuX004UuY3HRcWDGYH4f8AmrzbanXSqTe0LKjjAIiC6ZASYx4ghStxDbHuAM8QYFB8XsjCljdhkVTqbTmUbnnWSuXxihGMsECWRsrcdQn7IInIx9B50PBe2xNpT0IDZHykcSraNr0keVJJoXXpo4alC5zG65gkVgQ7oHjLdDCGjkYAAnx48qt4k5QEDIxfSCC2kcSATp56Ur4G9iBaa21nLbYABIZvMjIdJrx7d15thH01yj7PT3zHjIoY0LMcEzAVm6MPY7aViyoN1kdzpljjPIAk/KkjfDauHuoUOGCsoOVsuXKf3Y5xyqa7sk2Tmc20k6hHD3Y8CSTPrU+0sUtxES2uRLfAtBbXiTOnD5U/RoRWwYEk/aZuTCE4zMtuWiCRoY6VAa2Gz9FwuILneuTqlyAEI4QwSCpkTMH140rbxbv4ewCrG4bx5L9osjxhY95NWRbzjBkb8MSM5H3ibZulfLpTPsHex7admXuZR7AzEgRrlAJAA8aX7uBI1bueDH8ONWNm7PFxoB01kxxjkBz6V21VYeKCQkHiH7+8j3WyFEgkyxRc+nioB056kGqlzCMzZUUseQUST7qNbP2TZyjMXDSBlytEcSYCEx58fjTRsbAWbl1e92a8D2ZyhgCNGECASY5njSJvSv4RGghPcRcLu7fa6tpbbdo0Qp7p1MTqeFb3uxsD6nhUslizAks0cWbUx4cvIVNs7ZdlYZMOkgCHgFtOrNqffRcAcedAtvNgxAsx6la9JHCaU9pbh4K9cN25hrbOeJgrJ6kKQCfGnN8Qi+04HrVDF7ZtIIEMePQDxJOgFA3MvRxNIc8bczFtvYU7PxeI7Jci5lezzCAhZKT0ZiPCBRLZu12snG4hQC6myongWcCT7gTR7fTa+FvWsrMl17csUXiwgyqnjoSDHPL1pEu7ZtNh8QocF3vW2Agjuoup4dSR10prPvFyRKelIA2ERrwO+zXiDe9kgoTHsnQiY5d6J8qkwxIu3V+64tvP6wzWz7wqn0pb+rKuDsupBLtcYwQY9gLMc4WmYXYTN0XN7hNS9Z4Tx8+P2lCypAodOOZz9HtvN9cxJ/vMQyKf1bQj5tTBtZ5tE8dQfjH40hbo7VRMJbRiQZZjPAliSTTi10NhRGoMAfxV29j7xlI4HH2iC0sihm+cz29vXeuHs+0IUd1QpyggaCY9rQc6KYHbCraFm8uZSIYHgZ4+vjVbYOBS1isYxANq1nUZhIIk9eOix61T2dtC2yMxALjVRxAmflVCxQRwJSRlIIx1LmK3BW6obDMdfuudI8Gj5++gt/cHF2GzhFurzFtgxjnoYPwo9Y31CAqT6VPgtuvcYBAY5nWB76wt1yfEOIq4VjkRA/2cuXboW0CVbmfudQ3QjpWk7vbuJh0gDU+0x4k/65Uct314wNePiep61M1wRpS2q1TuNvQnq6EViw7kapXLXIry5cqnicTU/BjE7vYuKq3doaRVLE4ugu09phEZjwFO6eokwFrhRmd7V7Ysj27bMgLKxHI6VymMMD8x+dT7rfSBZt2UtX0YcSXHeBLEmSOI4gelM67Y2ewzdra111/zFVX0wbgjqSRqT2J5ir+D7iu7XCTqGYmAfKFrh9kiA1qDb/4Lz3QfvAxoOPSiG51rC4vtDk7O4oBgEERwzLpy5z7qpYvaGFWXW6E10yxmMSASgkE/w1pip4AMbpvZiRn/AFOm2S+n2jIpGgDlp8FkgR6k1W/2euXLnZKS7wSZBEDlJaqV/feA2QZj+me6CPETqfMkUc+i/bD4m/eYuCttQMq6IC5PIaTCn31kIVG4zbas15wRmU8D9GV29bdrlw4eCQO7mYxp1gA6aik7GbL+rzauXNUfvZlj17x70xz5GvoRxOhOlZr9KP0dtjDbvWyA6Aq/LMvEN5rrPgfCjU3bTz1J11z3Elu4j4/6S2FsWkdmUCMqDIp8+bGl27tLFYgwPs1PD7o18TqT5U4YTcq3Ze2gRi5BMsNCYMBWnLyMa8uVMmB2SSD2tt5BzKWghQBEMDoBx5muWa//AIiCWkkczP8AA7hAqLl65qxEL11jvGdNfGmfZWweyB7NFTSW5sCZIgRMgctdNfCmW3ZIIa4+RY9jsm1Hte1qOB4GI8Kkx2Nbgq8IBJIyyBMKIlo+dT7LrG7jVVIJ4lKxhRbUF0IJPIgkkQQV1GVeGmnOqD4O41xrkA5mAAGmVJliBPHwmrVoqTmuMMo/SJ8tT08qYre6ztqGVZAMaiBQyRWcse/OWFWrT9t2O/8AUoptJF0GIxSDoysw/wCmRV6zttjouNtHwYBT8wa8v7p3wO6Ub1/Oqz7rYkiDbBHQFdfjQ9mRkMR/n+IIih+feL+uP9S1ca4NX7w6gXIPqFahONe27hjGgiGzGJ4/d8tPCvf9lrtvUL2PiLnZ/wApipLIy5hiL1u+sd0Bc1wN/iLAI8xQsAdPn9Of5mdiZx8X/WBLuMsrcE3cpUEQF01jQ6SdNNf86rO1m8ArJbdiIOokR0YLPLmTVixuyLrswYcZgnX3SKv3d1HVCbVsMwiBmgz8V00re8A7fnOWItbERbxmyLVoZrQdSxIKsdBHSdfjyozjHjBu3/JP8n+VUNp4d0Ve0JB0JQiSpkgiSNBw0qntPeZBh3sG3czG3lVgsqSR1Go91Esra0pjnmHLZ02fWD9npFpP2R8RNO+MxHZYAkGCo49CI/Gk/DW+6g/VUfAU+XNli/Ye285CWmOOgB0jnpWtSwNoBjGr8FaA/LESt2r4a1ikOrONJPGQR89PWgex2UNcUqVYRodCOunnVu1u/dFxjh7hGTiLkAxpJMcuGpFSfXbzSl+2mXjmUyD5kagaTTpwQSJNN5LnHRl7A4q2muVZ8QKvW9sZyQselDMI9gDW0pI6yamO004KqqPDSkXUnoGHU48oYw92BxJ86sYbGd3yMUGt4sVCm0IzeLGhNUWE2GAMN3sZ40OxWNobf2h40Nu47MYGpPADUmi1aYmCsuAl/EYukzbm1e1fIp7oPvNFdp4xBZud4i5oAsERrqZilzZuCe45ygsQCxAqzp6QgyZG1V5c7RLZavO0rhgQYIg+70PSuSacHMQhfZO8l7DuzhxbLI9s82yvocoB0Pjyqnd29ytrPidT7q8wGyFYIzEkMwUjz8afdm7EtIjdmuUroWOpMGPAilLbUr+UYQMRwZn9vDXrzDOSAeug4xAHnpW8fRVu39SwjmCWuPmPkoygaeM11u1u5bLKSWPdzwYI46DUEgTJ0POmu8BbthFEKBlFJ2Xlx9IUIAfOWg+eI+FWmw8jxqOxbCqsdBVq1Ql5MG7Y6idj93XDMEVWztoXAy25I8jAHITOlR7Uwi2OztxKEHur3Z4FiwEydCfM053rUkVUxeCVs06iue6HMIt2SMzNsXiVVQoZkmVQklpIEkONGVuEwefjQe7tK0bbW7zXD2pB7TJpmUCJAY6cB3Z4UzWsCFvspLNoCTprygiDPCZ40J3k2XaZlthFEAMCOQIMqAdBy1oRZc7TGVz2IvbS3nw5Q2mBEQM1twZC/tDSYBqPDbzpyx2LHm/5TQ7e3dqzad1UN3Qpktxza8OXSgLbuLoQxAImIn4zVKvaUwDx9QDDNqTu8SA/qZotjeThGOvHzux8wKO4bed2ABdbg8SD8RrWF4nC5HKgmoy7K0Bj762dPu6P+Joa2kcNUPvPoNsZbuDvCD5k/wA01Wu4YHgZ91YVY29fT2brj1NE7O/uMtxF3N+0AfmKXbRuOjCV+0qE+EETXltlTIJB6inDYbm5aViOo4dPlWA4f6T8T95bbekfKtU2Bv3GEtnseCjg/Pj+gaR1OnZQCRPavUJeg2dxh3nwFlrRe4JKkZY0JJ4KOoPSky1sC0f7S09t4LFUbgvIkCQJ0ER11q5ituX76274dFVmZRaNtXCxrmLHUnyirf8ASmIEg3EA0AyWlTjEySSTM+FAwyDgxamyyv4TB2F3ctKyllu+0IBYCY6yi6aDgTxpgG20t2yEVLbE6Fmz6mBwHMg6a86XcT9q6q7XGMgSzkxPQAAD5cNKJvsZUhVgAxMrJOsddNTMiDpXGYE5PcLY72/GcwLjbGGnvm5GikSQQWE8eM9Rxofid3LeXQuQSyrcEBUC2u1Vr0qS2sjiugY8RTCsLfykBi8QTPdjTu61Ju7glN27ZuTctoxAUmAcwAhv0gMogGmKHCtkwFm4r4YivsS0ovObeKIsu9vs84DXClzD2+0U9n3VIvnuwYIXUyaksbFRLxAl0QTOUFXbtcRZ10giLUgdQelGbGzWuYi8Ld17SgZIlmIVGVwqtmBUEqNBpEip8Fu7aEqQSFUkLmYIGMSwQNAPlxp86moc4i+23rMBXdiC3Zzt232a3Q6i4Jz2xYgF2shRrdMhc40ENPH9tDYVqz2hLX3W0ShALLnIu4e2GzvYCrIvMSq5/uQxBpnxu5+ZkcXSICjKwLrA5AFtBpwq/e3ZtsiuWaVXIADK8QZh82g/RmJAPKs/iax+Wd22dbokYfdi091Fm8Lb3Owk3O9n7a7aDAJZYkstosFgKIaXAiosNu7ZuJZW4G1CnMo7OWe1s0qHdLTZYN18pKxmYZmBYsWy9u/ba6VEoCuVshKluLHUGAC3e4cedU7m5SW7bvau3UKzrnYkg5UIzBgQCAv8I6UZNUhIGJ73LEHLRFXZXaWmW8MRdbtDaWMs24R37R2KnOmh+8BCXDOmlrDbqWEa42XEgW3uWcvaBWcpewtrtA3Z91SMQxKwYKjvHWljbl97Vx7auwU5lYBiAyhiApE6qMvDhqa0vcDYSXMHbv3S1244KguxOREYhUWTooKz506x4iIGWgXaO69skD7VtLgl2Babdx7cyFGjBQcusGdTQV91xJ77+4Vp2I2WigwI/wBT89aDXMCsmlSWzwY0FGO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78" name="AutoShape 18" descr="data:image/jpeg;base64,/9j/4AAQSkZJRgABAQAAAQABAAD/2wCEAAkGBhQSERQTExQUFRUWGBgXGRcYFx0YGhgaGB8XGRgaFxwYHCYfFxojGhcYHy8gJCcpLCwsFx4xNTAqNSYrLCkBCQoKDgwOGg8PGikkHyQsLTQsLywsLCwsLCwsLCwsKSwsLCwpLCwsLCwsLCwsLCwsKSwsLCwsLCwsLCwsLCwsLP/AABEIAL0BCwMBIgACEQEDEQH/xAAcAAACAwEBAQEAAAAAAAAAAAAFBgMEBwIBCAD/xABLEAACAQIDBQUEBgYHBwMFAAABAhEAAwQSIQUGMUFREyJhcYEykaGxBxQjQsHRUmJygpKyFSQzQ3Ph8BY0U2Oi0vGDk7MldKPC4v/EABoBAAMBAQEBAAAAAAAAAAAAAAMEBQIBAAb/xAAxEQACAgEEAAMGBQQDAAAAAAABAgADEQQSITEiUXEFEzJBYZEUQoGxwSMzodFScvD/2gAMAwEAAhEDEQA/AH1sL2jsskfZhtBJ7rHh768fZl63OUSB+jr8KFbxuwWUJUgIZGhgXEnh51bt7XvWgjK2cMo9ocwTI14cOPDWiXLzmM6fUGtNuRjyMQ948Nnx2VpGaAY0iM0/Kah/oJRbYnNmW2SYOmYAEHhovL3V1vfiTcxRuxlLKDA5GSD8RxoVbQz59T1qRYcMZ9HQC1akHEI7O2Ur2wxmSxXRogCZIBHKAYnWTU7bLRLJJAL5QfanWTwg8CIoSuHJMCPf+ddnDMNSunXjQ9w84cqSfimyfR+8YVfHL8V/ypoucD5Uq7gpOHXwCH/pP501XOB8qqL8InyN39xvWZrcH9Ru/sXK0fDeyKzi439Ru/sP+NaRZPdFFHwCDb4jJJqm9yLnpHETxkaVaRAKo4/Z4dlORCPvZgJjwMTNcE5Id4e9hMQI/urnH9k18/bTf7V/M19DbWSMPdA4dmw+BFfO+0h9tc/bb5mktSORK3s782JVJ1qUHSoCNalJpQiVwZoOxo/oq94WE95cT8jS0p0M0d2Dc/8ApeI/w7f/AMlABw9Kb0/FQ9T+8mnmxvWTbjf76P8AF/8A0NMe/wCNbdL24Y/rg/xD/IaYt/R3rdL5/qH1mbP4jHb0tWv/AE/lSrsNv/qKf/cfi1Hdp7XtYe1b7W4qaIYOpgAagDXnS3uvi1uY+26MGQ3yQR07x+XKqthBAxJO0jmahfb+uJ+z/wB1EXxUPlysfHSPiZ+FCreIV8UhUyMsT6H86MOgzKek16Zk01w90AiSBPCu5qNlkg9Jrk9JJr9UT25YGTp4/Mc67Ez4V6cg7eL+wb0pXYxaJ/VPymmXeZvsD5ile8fsT+z+FEr7mj1GrYVn+qWl/UH50N2lZTtDbDQ7+E9IjQiYovscxh7X7C/IUt4q1ce9dNrOCTkkiIHEwT19kRWfOAcZxB20WAm2FM3O7GWIHOJ4edDr6DMfP5VYvbJvWnzXEdl0BKnMI8SDoarPd1MaCTHlypNt0boAX7Qlty3nGWQJQgk8vtLOvpNDXxQGQakm0mkacWEgzJ8qK7V4A/8ALfnHOzQjEhF7MkZj2cd08IZ46dCOs1TfqInsxY28pN1W4d0eHNvdQNsREidZ0GnEGdPQAa9aJbzs4vILQbKUI4zzI14yY1pVvW2EnQxHXWQTOsTr86jNVlzkz6GrUbalAHUbcDeJ4AywGnXQcPef4qJ4dNeMef8Arlw9aTre03TIbRcMo0AJ4t7WSPTSjljEOwk926BJUlhLFtepBM/OkbqCOY4mpDcCavuliRaw7McxC5JyieR1jjTQHzJmBMFZ1HUUqbmS+FYNILLbnSYMGdOtH8ZjgtsrqTl5DhpAq4g8Anzlp8ZP1iNc/wBxu/sPTSu3Gts4aIUk94FYXXWYiPOlHF4hUwF5mIAysJPU6AeZNZjvjv7exZK5ilnMStsETqZGY8/kK1n+mBOMpL8TTN5fp3sWWyYe0bxHFycqfu8289KTsZ9OeNckBbVtZB0BMRylvnWbXsUARAE8zxqK5iZaeIHCfnXhmdIE17ZH00XXLW74lXUrMRlJGkdRJ50ubQE3GddVJJnwJJHCktLpaDIGsHxB/wBfGimy9pFXCH2D3SOevQ+vwoVqb43pbvdGFBXRNdYixlaPIjyIkVxSBXEuqQRkR32DdI2ZiBrqlrXkIcnWgo5+Ro3sk5dl3fFLR9z0AB401WMIIgvLt6y/uCv9bH+I38ho/wDSBcClWPBQSfSgf0e/70P8R/5KL/SThzcXKOJUx58aSHxn1mmxuGZl2M2i95zcuGWPM8hyA6ACrWxtvXMLdW9bglSJU6hxwg+MTB4ihTgjQiCOIPER16VBevQKfXviM27CmD1PoLcjeqxiWV1OSNCpPMiBlJ5+HhR/ae2cPZuk3GEiO6O8ZjiQOHrXy9srbrWmPHK0ZhMTBkEdDzrSNkb1o4XtgLiEwLsDOvhcEiY69BOoo1jMBkSJTXUz4cnE1m/vdaa0Xtuo599Ty/VBzazQW1v8S4DjRTxSQG6aNrQDG7tsyB7cZTwM6ehWQPWKBX9m3k170dQcw96kgUkt7y/pvZmksB8Wf8TX8DvBbvuuRhEGQTDadBzorbxEsywe7GvLXprWD28Y6ETOnAjiPxp03X+kPLcSzfPtkKrnjPABoGvnTKXBuDFNb7GalS9RyPL5xs3wuRY/eHyNLWLufYn9n8KL7+Ygi3bXkWM+g/zoFjG+yPl/lTFR8ciEeEQ1gcdNkLc7ttBbBMRICg6eZjXwoNtzeR2ICtA8OTNry45Vj1NCNq7UKKqgmQY14AZVCge5j60HbGyNeOuviYHwj40K0hSRK3s/TL7sWN9YwbM29ct3FGeJMHiQZ1gge0edQX75zHnrS3aukuI6ii+LugOfT5ClwTCaxRkECMW8YPYaTraucOPC2dPdSVsHeC9acKwzKDAzAGAJOp4gZjrwrQNoWw9q0DMFXGhjjbY8Rw9mlt917Z1789c5PxImqjoWTwz5zdhoC3y2or3RdkDMubpqOMRzmaU1ftNF4gaA8/AdTzjoKYt8cMLTW0BIXIdOP3p59JNLtlwHE5vPp7qmGvBPnLVTFkVflLWznynVTy4+PD30fb9bKcuUzIJHQePl5VSvhGCye8CTKxzHAn41KQHIYkgiJjSYkS0cTpSFjbucGValZRtGDNF2BtNktKVjvBSTJB0BOgH+tKqbW3uYtANuBoWn8zM0T3V2Mt/DwWYQEEiNRBmaTcVuy31hkRgwDlVBYSdSNYJ1mKvUAFB6T5S8H3hz5xZ+k3azZbGHE5QGusOpJKp7gG99Z+vePD/XKtb3y2Cj2beIJ1B7MjrJZlPmJI9fCko7Ethgc2XWdaUNgQAGOpQbOR5xaeyRxEVDpWiHYFq8AZBjpQLbO6BtrnQSOY5gUJNWjHae4S3ROoyIqsauYW+SwnjoR5j/AMV4mDJ5Vbv7Av21F022CSO9ppPCRMgHxpsMOomK2xnEaL+LL2rLNoYIkcwCYHpNQZtNK7xB7loEQcgJHmTHwg1GlJW/FLunz7sR32W87OueCWvTvCgPWjmyDGzr081ta/vUDJ40VR4RA19t6wv9HI/rI/bf/wCOj++4+0QUC+jcfbj9u5/IKO76D7VPL86nD+4fX/U5d/Eqb57jJiYuW4t3mIE/dfRiM8cDp7Q9ZrLrO77tcZHUjLx6Hloedb5ixrbH64/lesuu43LcyFdDrm85MVWu8K5HcV09rMdjdRQv7skHwj3VQW7cw7ypPj0PmDoac8VtBOBMHxodisIGEiCDzpeu8/mjNmmT8si2dvxiUOa1edWkmBwIOpUrGUieEjwpkwP0qo5jGWJ/5+HPZXB4ssww/wBRWe7QwBQysiqn1kNx0PXr5+PjTOytx1JrF6m4M1zEbewl4RZ2iqzplv28jDwzAV6djpYRcQt0XQMrB1AZZkR3p0E8yAKzvGbnYq3aS81tezcZlIuWzmEA90BpOhGgE007K3wW5btWbrnD3LaC33/7G6oEAXAR9mxHWVPUcaWaoLgoZV03tKzISwjH1H78TQdq7xfWrNkkQ65g/n3YI8CNaj2pciyfIUt7NAQta1VgRKkyAZ0ieWvjodD1Ydq/2ceVM6Y7iSYp7QoWlxt6PU925sIdh2vaAtLN2f3imgMDjoQTSjdccjOvwI0rScVZs4i4tm5YvhoCrdEgd0DXwFUMT9FxLZ1vASSSCungdOGnKuWgsciNaayumsLYcGINgHOo8as7WxMXmHl8hT3g9w1w6XbrvnZUYjSBwrJt5to5cVcHTL/KtB247mb7ksPgM2TEwLNongJ+Nq5VPCbTtBfbtn94VcxKzhrf+vuPSUNosoKl4nhAH5VWQjaJ8+ykscS9thcHduS5ttAgTrHlFUf6OwHW3/C34U4bMwFt8NbdkDMZEjTh5GpX2EoaDbmehn5msGutj1CrZYoxuifhdg2LkmyiORynJ/Ow+FWdl7Fs3GKsuWCR3ZbUSDxYUyby7KwyYJ2W2guJlOYp3gcwnj4UB3Zugt68vHWhCipvyw34q4fmM0DdrZAsW4DZgYiREATpxPWp7OxbasXKhnknMQJHMcBy99e2e9bUdoUMcis+eoNWrSkLBYvpxMSfOABQyNvAg9xY5My/bGzu32fdXSVzOpI0BQyPeCR61m2I2TdewrwAxWT8YitG2vijbwRI4G5B8pJ+Yj1pNubaLmMjCNCfuxSGpsZdoUSxo6gQxJ7lDYmyr0Dvjxkc+cRTHcswpVjMiorON00iuWuk86mWFnfmV0qVFxB1jYK2w9wAEiW9wn31XsS9pywOqspnUNmBjl+lHvFGs8jUSOYr1sH9YDLbDEgZoGpOTvBQPMfKmqizMMwLhUQgRd2kftX6A5R5AAfCKgQ6V1i7Do/2isrHWGUg9TxrkezRicnMwgwMCPOy7IGzcSeJP1Uj5ECl/kaYNj3Z2XiJ5HDBfLU/nQHLoaaHwiJ19t6w19Gx+2H7V3+UUa3xP26f650H+jQfajzun4CjG9v+8J6fOpq/3D6z1vf6Rm2ggXKzGAGknyDVl+P2NbF0XM5JUQF5E9SPw4U5b47Vy3BamAoBPmZ/D50l3cMWY3Ld3jpHEetMaq9ixUcATuk0yqu88kwVt3Zd0gPbXM06jqKiwWHuKYe06+IGnkadNn2gEWdSBV5boqd+LKrtIzHvwwzuBiuNjI66j4Up7xbsrbMrWl4q6vKlneC1nWa7p9Q+8c8QeopDJ1FrZe8tjsPquOsvetqZtOjZblqeOWdCDA0OmlS7SIKC01z6xZcH6tfPt22UA9lcnUDgCp0Ehl0qnf3XdzmLIgPAsePkBJofbU2naxcjKxAOvA/ddT6+oJq4hVvhMhvW6fFG3c26L/ZkOQ9oKHVuDIpIVlPGQGUQeQHlT7tW93VHVlHx1rNfo3UriLqkahQD5hwPSn/aN4zaHW4vzFGQYLT1j71UH5CaPY21aWAC7THjHlzqbF7fRFMpc/hgT5kxSPg9rdmSSJMaeFXDvQmWIg9CJFQk9otg7iM+kJ7gZl7a+8xay4CqoKkEkyYPlWR7Y3Wa9ee6t6yAx0BmdAB+FOGM3gLTqPlVW3vlcQZRYRgOeuvwrWm1TuTuz9oY0EjwRlw+81jsLcWsRknu3GQKrEZtBm48TpHKoBj8MZjPMQDltaHke6gJExpNRbkXydl2J5XQD5dsf+6kfZuMw4uXu17Ts+1uxBGeDl+6EInxn0q3ati8hsD0zJ9W1zt25M1TY15MoV7jHic0lQB5ZyABFEctsElO8OIPdYECObHWsp/2vs2Ue2ik22zEq3eJB0ysSOY411hPpJxFm7le2FUhe4wjunvKfVSIil11LZ5yR9o22g44IBjNv3j2NtlFtYRkbNK6lgRoB5QdKj3d2kvdHZgHSY6x5VDt7G2cXhDctWyb8qWHFyig6A8WAMaV3sPbOFw6BewzOAO+zZjw5LwpltZSiBiYoNJduKkcxj2/usMUbN8MPslAy92DBLQc3nESKqYNRhsQLjXrQ7lzuLM5nggQpIIWPSocPte5fJFi5aWZLLchVgxqIENM686GYvcu7bV7pxi3GVWKolg+cZh4UqNQ9qFkH3hhUiMFcztMcrWwhylD3iGEyTqKH7T2cly0VWAYOXhoeXDlyqnhb5IEmSI1iKsrm9K+eexy+WM+irrVRgCJ2CxJkq0hgSGHQijFhpFVdvotu7nMLmEmfDSqeE2mbjZLCNdfwGg8zVEqXG4THvQvBMMYjEBVMmi+5ezb1186J3BpmbRf8z5VY3e3BZouYoieOQaKvmedaZgbC20C20kAQMoAHv4VhSc4SJ36gAcRG+kDZq2dnEMc1x7qKCeUS3dHLQHWsuGorfN8d2WxuDNlSqXAQ6k6iRPdJ4gEGJFYnjN1sTaYpcQBhxGb5TxB5U4ynaDMaW5cEHuONlMuynAaROG5RHtGPGle5wNFrVq+cKLZtOD3PvIVIWddGn4UNfZd4jVAPNh+FG6UCerI5z5w59Gn9ov/AKtFN6T/AFq35r86p/R/s17VwFoiLnDxPjRDeDBu+JRlggFZ1HUUgiHf+s9awOceUo7/AOFzYnTmin3Ej8KScHhyhbsUcE8QW7o9Dw99aHvbKMl0jTKV9QZ+RNLt3GqwJAAmu6lmRyMdxvS+KkHykOHxxCiaspj5oSzwa7W4KTZAY4G4ly5LHjAqK8oymeWtcfWK4uYoqMw5a+dYQHMycQRhsOzXO8ncIOpGqjXWl3b9tO2ZAHLjKoIIgmBoQRMzp6U/YveC2ywFJblPAHr/AJU47pfRph0wpxOIthr9xS5LyRbVpIhVIMldTGuscqsaTcxLMMSVr2CoFHMVNg7H7AszcbrBzHECAIPjOY+tX9tXrQaxq8551GmgJYkjwFXMbZRXAtlCsD2C5HP/AIneB04cKAbyYZme0oiZYe0Oanr8zVCrkt6yU3QljDbVtXJAvKI6qw+YFRXtv2kOXNbf1pNubOKMVdSCNCIBj1ViKq3bQUzqD5H8qmt7N0+eCYRb3jNitr22PcRZPQzx9ajG1cWNEW4FHARwpa+uEH22Hr+dRHb7j+8f+P8AzotenVOpr3xmybiaYFbR9sXpjwFxWn3TQTYW7mPuPi2sMtsriboOZioJ0PdVRBEHjVPcPEYgYy6vaJFq3JHZ+1LhNP0TMGemladbxV0j7h8wfzomp1TJgMs0tNZbdUcj6zJ8VutjruJVcRauSzqrXAmkEgFiwGunM0M3qsucVeuMjqpchAykDKvdQCf1QK2HFbZdSFJWSQNEniJ5tqeHKg2+uEv3sBcCktBVmUCO4skwANY0PpSVdxsfgRshkGTEnZO+dy1A0y6CI5eBpj2tgBicE1yxbftXDNltrmYMfZiOC5hx5ZjWbW1jhTPu1t+5ZM5j4UwhFRPHE9YDcOTzHrcfYmKXFi69vsbZw+RwCMwcsrjQz3vaBMCBFPl7FSMkkg6a6kgaGevOs43d3qP1xDOlwMrD9kFl+RHrTR/SgyhpytxAPGJPz40tZqWfoYECdNtbk5iNtPYrYXENbOqHvWz1U8j4g6H0q7ZsiONEN9Cr27V1WBKNB11h+v7wFBsLiJqXevOZY0zZXBn7G7q28SyC4zQs6DnPKmHAbHsWEFuzbA8REjqc3XyobauUZ2ZeAWW8/M8h+yKKluUAJgbq/FuAhrZuAWFJXTiM0k+ZJmjaYpFETQbD7XB7p0nnNRXsWVbgvXrRVuFY3DqT2oZ2w0ZLV8NwmlnfvZAvW81tkW+vs5uBEiVaASBxgxX7G7wMLTZRDxofnHjQZMZmGaZnnW214VcDmap0LFsniQ4DZuRAt24bscgAi/LMfeKttftrwt248VB+dU7uKihO0toaQOfypL8Tc7cGVq9GucATnG70XDciylu2BoCqiSOZPmRoOlfv9pLumeCf0h3T+RqutgSTHGh+0rWZrdlfavNlkclHtn3aetU0sJ7lFtPp6aiSvUO4/a5xllwIFtfvmdXHAIB4nVuGvOlTDXE51oI2SgtqiiAoCgDoKUdq7jXJa5YaNdQdVM8NOunKl31aXtg8SSmUH8ShdCnhVR9OdctsbGD+7RvFWj5ivw2Niz/c+9xXlCj8w+83uz8jPRe8a7F0V1Z3UxjfcRfNifkKIYXcW4T9pdHkoj48a7vrU53CcJJ6E/bv4BS/aupZF4CCQzjke6dBIMR0FabhbzPhSyNdSFZgba53BJPsIQJYBQcpH3jpSzs/aeGwa/VlTtrhM9kIYAnm5aQnzots/YjFSWbIGB7tt8qoDyBHeJHIzyq/p9rVg9eshaimx7M/KLmPxbNdzXHuXGAAzXLXYuYEANbgZY+OlAdoHNftDJaY945bmiHQiHM6LrrTdtPYKjhfe43W4c5Pm4M+8UoYu0BikVzZEK0i8w7Ll/aFTMH05V2sEZmLq2QDMVd6sJkukC1btjQxYvF04cjNL7uw53B+9Ipk3rw6i6Yt4aImbDyhgcR51oOztk4TC2bQtWkN7s0LvcVXlmEsBnBK69KXssWsZaYrrZ+pja4s/pt6qDUwDfpr/wC0fyrXsRtzJOZ1XyYKPhAqm29g/wCMv/uf/wBUBrufhMZFB/5CAth482ceWGJwlwXbLG4wdlB74YqMyj7QnULwrScJiRibSNbcgEgzzjX8/ga+cBe7+bhrPxmt+s43s7tph7FwKh6SRCH3wP3qF7RHKmd0XGQJax2Ks4QAsdSQATqSTw9dOXSr2D29btsjMGdStzRVzEewNRyGpFK4bt9pAnVbFprgH61xhbT1CKxqjvbt+/hCDh7jWmdwSVjUZWzAyOE5T6UnpcixPr/4Ri85Rsxe3k2clq+5sybLMSk6FQdcrcdQdPGqCPFFLv0j466Dad1vKeKPZR83uWZ8ap4LY+IvEhcPc04mMo//ACER5TVd1X5kRemw8ACcYXaLLftFJzBpgc44j1EinKzto3lUMVFwC3IB7k3QWtqpPFssaUD2PuRcN0tfm3KkKJyuDyYRMRx86N3NwMyFRfUSxf2TxMKI10y21CA8szGk2ekHbujBW08gQrisMvYure2VMAcFPEesiqGytm3XAOQgHm2g/OiWF2ccMuUs9xQTlZmzFRyUmATHXWiH1upN9wztlClGAzOMPgAvEyanNyBVK9jfGoWxlJE5jW3zl1sTFQYzaxlT6flQ67iqoYrE6Vtc4xPFR3GT67mFCBjcrMs6Tp66/jXC4oQKB7Ux8XB4gj3QfxrddZY4nCQBC2K2j48KEWMXnYsTpwHj5UF2htQmFHFtPTnVnBYwpqBP4VRro2D6xvSEEk+UabLEiT3RVbZ15W2mq/8AKhPEgkuB48D6Ux4D6P7l1Fe/fyyActsTE/rHT3CrZ+izDZlYviMysGVg4UgjmIWtEqAQT2InrNdS64Q5OfLiX+zEV69r7ICfaYt6Duj8T60SfZyKsnMYHM8Y8hxP41YwyqoAZASoAnT14+M1OWrGeZLbUZwQIups8sdFLelW7Owbh+6F8zFM1vECNOVdtcrY06/OCbW2HgAQEm7R++49B+dK2/WzrqG2lq4UtupzsPbJB9kH7ogzI1p/a+JiaB744fNh8w+4wPkDofnTFSIhyBN6e5muUWHgmZvgcB2QhIXy4nxJOpPjXV1z+kauTVbFOApJ4ATTnvGJxPsFVFHXAgfHX2Zks2yQ9w8R91ebeB6Voex0t27a28ilVEaqD5kk8SaQd3MEWvm8/FlBA6AzA90U92G0pfV6hq3CIeB36yDZjUMXbr5ekTvpC3TicRZt2+yjvqqkMvVuJlfERHSk3H733rjMGjRFSRppEA9JjnWzm7FZXvxu32GI7W2v2V1YA07jrBI14aSR61Q01q6jwv3I+ppNPiTqKFrBO2qrc/hJHvOlWlwFyOK+pH/dUTID/aXWP7IzR4SxAojawwgRqOsr+APzqlsEmbjD+1PokCybWJtt+qQZ9Csj3xRLZN1ypwt0/wBmNCOIgrpPODBHlTZhbon2WIgjpHDx10mlrFrl2i/LNr09pZ+a1P8AaGx6cr8pW9mKdzq3l+0lwO0+zxWK1UEiyok9AxMer1FvVhhcbDu2QqgzMHMBpER49dKC7VP9ZvfufyCn/d4YdlUYnQZFAJEgQTPzFT9On9RDnsD9o5qUCUiwdkn94m4feVbZi2lq34qoSf3oFWL299wHvaE8IINalY3HwN3UQ4/VYfGNRWb787qLhcWQFizcE2+YEABl15g6/vU3fpUA3dwOn1pdtmAJWtby5yA0zxmjmG2ppJpHwGw2+sAhw1mDJOhHh50w7TvhYKnThUu+tNwCSmjMQciGru1YHhQy3tcDMs8DS3tDbJCyATMgf+aH4bFNJZjqa0ukJGTBm5c4EcG2j41z/SNLf1zxrltoDqPfWhpDPe/EPXsf41TxO0hHGgh2kDMGYqncxhY6aRTKaPzgW1QjX/SYCjWl3bW05ZY6/hUmFwLXBLNC84En0o+9y1hcOHUDMxy254l/0j+yNT6DnTdOjCnJi12pyuBE3CsTckgiBpPjRuyZFCbj/aa68OPWBNF8BhDdU5eI5Vi7uWPZ2fd+s1PdS7c+q2Srn2eE+Y5yKNjG3uoPmo/CgO5oK4W2jcVkR+8at4rajqzqqzlA1jwBk++AKltnJxJlteXIxL2J2y6iXNsdJBk+QnXWpBjLrcCvoo/Emg64C7dnMcgaCTGpgKQADwAM6GPWjWDwoRQo5RrzMQJPurEC1aLJPrFxNWYn4+7SKI4W8WXMSdeR5Uvtjyb7JpCkAafqgn4n4Ucw5ECinuDsTCg4knayeFcY60Llq4hESjD4aVYW31Jrw14cGLZ5BEymdKGbYOYJbHG46p6E974Ud21hOyv3E5ZpHk2o+celL764zDiIgXX9yhR/NTSNg7vLM+x1Fm7Tbh88f5hG24XEOBwAWPLWmHDPoKVe2/rDnwX8aKDa4UakVKsBMQHHEOM4qs6I/ddUcTMXBmWdQCwGsCZ0IoZb2wGMDXyqwtz0oumco4gLl3KRLd/6FkyOwdDcJkKtoKg1BgG4XaOPOul+iJQB3rvAc7fqNF5cK0XZN/PZtt1RfkKuTX1XvDPlsYmSYHBKrBc4ZgGi2kvEmdSrQIjgSPGgO28Bca/mtnKQsSzCRqdZjKPaiKK7AxuLvdqFtDAd2UPZhi5nWQxHAa6AamrN7CC5aNnFXvrKk5swbI4PhliV8DPGvn7tWqZUmWtP7xW3qIjXtnMrM12/aLNGrXFJ00AhB+FF7W9eDTuvdBgRojHUcR7NOGA2Faykqto6RnVQlwDkDpr79aA7c3CsPPaMwDKQjAQtpuIIRYBBjWffQqtdV7wF88Q9zPYmwY4g1t+cHmDW7j226qhX/qbh6aVdxu8d3G2GtN9vbJENAZ7ZHBlKkHr105Ut3/opIV2F+AoBU3LZRXnXQ5ifWKWMVhMRgnElkPFXRu6w6gqYIqyl1N5wrcyWyunJEe72HK2bdmwGzTwKxmn7xPLr4VYwGxECHti1xuWSCFjwPtHz91J2C+kLELpcC3R1Iyt/Ev5UTsb82mjih1MPwk8e8mvTlQTpCPhOf3jLa0uMHiM9+59YVbRbDXwplbdxOycEaaRljTpxqltHAgCGwlq0R+iDDDqCDy8KH4jerDupF1AxjutIYA66gjVajuPiOzHZ3XFojRbrKR4ZS2usiOFYG4cNxM7geoL2laQgwCvSDp8aX7xYeNMN/FXgIa2pA4GInrqDBoW7CZiD4Gm0xBsfKUsE+pHgD7qJ4eyoIZ+GnCubahuk9ad90/o9OLRn7RraAlRGpZhEmJAgfOjEqgy08vE72Bss3z9h3xI0mMsdRxApI3qx4vYzswJtWj2SkTBCk5m9W+EVqOG3BvYRy6P2gAkGMjacQwBhp6g+dZBtPDI2Mum0gFnOxVZkBdeczE8PStpYtgysBdmeWxDxyBIoxg8W1hww4c+hobs/CszOqKSM4ygCSTJAA5nQ01WNlm6pQ22zp7cCSo0OoHmOFT7uDgz6X2ewNec4jNu1tR2LXwR2AyqRzDRLeY1Hu8adrSCc2kxxjWPP/XGk3dTZzWsJeR1I+0LDMpEiE1g8tDRrZO0P6vr7Vsm3/CQFnzVlNR7MB2gNQNzE/We7x71JhULMdAQJAkknko61PsXbwuhSwZc0RmUoZPIg/PhSfbwn1valu23et4ZO1YHgXb2QfeD6GmzeG2SmYHvCYPiAWU+jAUMrtRXOcnn6YPUVByxX5QpsCwly21xoOa5cMnwYqI8NKMi0FgLQjZeKDgRAWAQAIAB1/GrmJ2ratqWd0UDmzBR7yaYPkICwMTL5NflWlLG/SdgLQJN4OeltS/xGnxpT2l9OJYEYawF/WuHMf4Rp7zRVqdvlBipycAQt9I028QjDQPb4+KmPkwpNwuLnFqTGll9essv5UD2vv3fxTA37mbLMAAACYmIHgKh2Vi2e+cgLEpAHmR7qZ90Qpz5S2t4GnWvOSCP3jdg9nm9dd2aE0GnElePkKY8HgrKRCLPU6n3mh2zNmMFUExHT40WTAL4+8/nUeyzJxmbAlwXljQCor0EcqjfBLyJU+cj1B/Cqt9mXjqOorlZKnMywGI07J3gjD9iHVLiAgMwkcTykTx/yNA7u2McCft3/AHQuX004UuY3HRcWDGYH4f8AmrzbanXSqTe0LKjjAIiC6ZASYx4ghStxDbHuAM8QYFB8XsjCljdhkVTqbTmUbnnWSuXxihGMsECWRsrcdQn7IInIx9B50PBe2xNpT0IDZHykcSraNr0keVJJoXXpo4alC5zG65gkVgQ7oHjLdDCGjkYAAnx48qt4k5QEDIxfSCC2kcSATp56Ur4G9iBaa21nLbYABIZvMjIdJrx7d15thH01yj7PT3zHjIoY0LMcEzAVm6MPY7aViyoN1kdzpljjPIAk/KkjfDauHuoUOGCsoOVsuXKf3Y5xyqa7sk2Tmc20k6hHD3Y8CSTPrU+0sUtxES2uRLfAtBbXiTOnD5U/RoRWwYEk/aZuTCE4zMtuWiCRoY6VAa2Gz9FwuILneuTqlyAEI4QwSCpkTMH140rbxbv4ewCrG4bx5L9osjxhY95NWRbzjBkb8MSM5H3ibZulfLpTPsHex7admXuZR7AzEgRrlAJAA8aX7uBI1bueDH8ONWNm7PFxoB01kxxjkBz6V21VYeKCQkHiH7+8j3WyFEgkyxRc+nioB056kGqlzCMzZUUseQUST7qNbP2TZyjMXDSBlytEcSYCEx58fjTRsbAWbl1e92a8D2ZyhgCNGECASY5njSJvSv4RGghPcRcLu7fa6tpbbdo0Qp7p1MTqeFb3uxsD6nhUslizAks0cWbUx4cvIVNs7ZdlYZMOkgCHgFtOrNqffRcAcedAtvNgxAsx6la9JHCaU9pbh4K9cN25hrbOeJgrJ6kKQCfGnN8Qi+04HrVDF7ZtIIEMePQDxJOgFA3MvRxNIc8bczFtvYU7PxeI7Jci5lezzCAhZKT0ZiPCBRLZu12snG4hQC6myongWcCT7gTR7fTa+FvWsrMl17csUXiwgyqnjoSDHPL1pEu7ZtNh8QocF3vW2Agjuoup4dSR10prPvFyRKelIA2ERrwO+zXiDe9kgoTHsnQiY5d6J8qkwxIu3V+64tvP6wzWz7wqn0pb+rKuDsupBLtcYwQY9gLMc4WmYXYTN0XN7hNS9Z4Tx8+P2lCypAodOOZz9HtvN9cxJ/vMQyKf1bQj5tTBtZ5tE8dQfjH40hbo7VRMJbRiQZZjPAliSTTi10NhRGoMAfxV29j7xlI4HH2iC0sihm+cz29vXeuHs+0IUd1QpyggaCY9rQc6KYHbCraFm8uZSIYHgZ4+vjVbYOBS1isYxANq1nUZhIIk9eOix61T2dtC2yMxALjVRxAmflVCxQRwJSRlIIx1LmK3BW6obDMdfuudI8Gj5++gt/cHF2GzhFurzFtgxjnoYPwo9Y31CAqT6VPgtuvcYBAY5nWB76wt1yfEOIq4VjkRA/2cuXboW0CVbmfudQ3QjpWk7vbuJh0gDU+0x4k/65Uct314wNePiep61M1wRpS2q1TuNvQnq6EViw7kapXLXIry5cqnicTU/BjE7vYuKq3doaRVLE4ugu09phEZjwFO6eokwFrhRmd7V7Ysj27bMgLKxHI6VymMMD8x+dT7rfSBZt2UtX0YcSXHeBLEmSOI4gelM67Y2ewzdra111/zFVX0wbgjqSRqT2J5ir+D7iu7XCTqGYmAfKFrh9kiA1qDb/4Lz3QfvAxoOPSiG51rC4vtDk7O4oBgEERwzLpy5z7qpYvaGFWXW6E10yxmMSASgkE/w1pip4AMbpvZiRn/AFOm2S+n2jIpGgDlp8FkgR6k1W/2euXLnZKS7wSZBEDlJaqV/feA2QZj+me6CPETqfMkUc+i/bD4m/eYuCttQMq6IC5PIaTCn31kIVG4zbas15wRmU8D9GV29bdrlw4eCQO7mYxp1gA6aik7GbL+rzauXNUfvZlj17x70xz5GvoRxOhOlZr9KP0dtjDbvWyA6Aq/LMvEN5rrPgfCjU3bTz1J11z3Elu4j4/6S2FsWkdmUCMqDIp8+bGl27tLFYgwPs1PD7o18TqT5U4YTcq3Ze2gRi5BMsNCYMBWnLyMa8uVMmB2SSD2tt5BzKWghQBEMDoBx5muWa//AIiCWkkczP8AA7hAqLl65qxEL11jvGdNfGmfZWweyB7NFTSW5sCZIgRMgctdNfCmW3ZIIa4+RY9jsm1Hte1qOB4GI8Kkx2Nbgq8IBJIyyBMKIlo+dT7LrG7jVVIJ4lKxhRbUF0IJPIgkkQQV1GVeGmnOqD4O41xrkA5mAAGmVJliBPHwmrVoqTmuMMo/SJ8tT08qYre6ztqGVZAMaiBQyRWcse/OWFWrT9t2O/8AUoptJF0GIxSDoysw/wCmRV6zttjouNtHwYBT8wa8v7p3wO6Ub1/Oqz7rYkiDbBHQFdfjQ9mRkMR/n+IIih+feL+uP9S1ca4NX7w6gXIPqFahONe27hjGgiGzGJ4/d8tPCvf9lrtvUL2PiLnZ/wApipLIy5hiL1u+sd0Bc1wN/iLAI8xQsAdPn9Of5mdiZx8X/WBLuMsrcE3cpUEQF01jQ6SdNNf86rO1m8ArJbdiIOokR0YLPLmTVixuyLrswYcZgnX3SKv3d1HVCbVsMwiBmgz8V00re8A7fnOWItbERbxmyLVoZrQdSxIKsdBHSdfjyozjHjBu3/JP8n+VUNp4d0Ve0JB0JQiSpkgiSNBw0qntPeZBh3sG3czG3lVgsqSR1Go91Esra0pjnmHLZ02fWD9npFpP2R8RNO+MxHZYAkGCo49CI/Gk/DW+6g/VUfAU+XNli/Ye285CWmOOgB0jnpWtSwNoBjGr8FaA/LESt2r4a1ikOrONJPGQR89PWgex2UNcUqVYRodCOunnVu1u/dFxjh7hGTiLkAxpJMcuGpFSfXbzSl+2mXjmUyD5kagaTTpwQSJNN5LnHRl7A4q2muVZ8QKvW9sZyQselDMI9gDW0pI6yamO004KqqPDSkXUnoGHU48oYw92BxJ86sYbGd3yMUGt4sVCm0IzeLGhNUWE2GAMN3sZ40OxWNobf2h40Nu47MYGpPADUmi1aYmCsuAl/EYukzbm1e1fIp7oPvNFdp4xBZud4i5oAsERrqZilzZuCe45ygsQCxAqzp6QgyZG1V5c7RLZavO0rhgQYIg+70PSuSacHMQhfZO8l7DuzhxbLI9s82yvocoB0Pjyqnd29ytrPidT7q8wGyFYIzEkMwUjz8afdm7EtIjdmuUroWOpMGPAilLbUr+UYQMRwZn9vDXrzDOSAeug4xAHnpW8fRVu39SwjmCWuPmPkoygaeM11u1u5bLKSWPdzwYI46DUEgTJ0POmu8BbthFEKBlFJ2Xlx9IUIAfOWg+eI+FWmw8jxqOxbCqsdBVq1Ql5MG7Y6idj93XDMEVWztoXAy25I8jAHITOlR7Uwi2OztxKEHur3Z4FiwEydCfM053rUkVUxeCVs06iue6HMIt2SMzNsXiVVQoZkmVQklpIEkONGVuEwefjQe7tK0bbW7zXD2pB7TJpmUCJAY6cB3Z4UzWsCFvspLNoCTprygiDPCZ40J3k2XaZlthFEAMCOQIMqAdBy1oRZc7TGVz2IvbS3nw5Q2mBEQM1twZC/tDSYBqPDbzpyx2LHm/5TQ7e3dqzad1UN3Qpktxza8OXSgLbuLoQxAImIn4zVKvaUwDx9QDDNqTu8SA/qZotjeThGOvHzux8wKO4bed2ABdbg8SD8RrWF4nC5HKgmoy7K0Bj762dPu6P+Joa2kcNUPvPoNsZbuDvCD5k/wA01Wu4YHgZ91YVY29fT2brj1NE7O/uMtxF3N+0AfmKXbRuOjCV+0qE+EETXltlTIJB6inDYbm5aViOo4dPlWA4f6T8T95bbekfKtU2Bv3GEtnseCjg/Pj+gaR1OnZQCRPavUJeg2dxh3nwFlrRe4JKkZY0JJ4KOoPSky1sC0f7S09t4LFUbgvIkCQJ0ER11q5ituX76274dFVmZRaNtXCxrmLHUnyirf8ASmIEg3EA0AyWlTjEySSTM+FAwyDgxamyyv4TB2F3ctKyllu+0IBYCY6yi6aDgTxpgG20t2yEVLbE6Fmz6mBwHMg6a86XcT9q6q7XGMgSzkxPQAAD5cNKJvsZUhVgAxMrJOsddNTMiDpXGYE5PcLY72/GcwLjbGGnvm5GikSQQWE8eM9Rxofid3LeXQuQSyrcEBUC2u1Vr0qS2sjiugY8RTCsLfykBi8QTPdjTu61Ju7glN27ZuTctoxAUmAcwAhv0gMogGmKHCtkwFm4r4YivsS0ovObeKIsu9vs84DXClzD2+0U9n3VIvnuwYIXUyaksbFRLxAl0QTOUFXbtcRZ10giLUgdQelGbGzWuYi8Ld17SgZIlmIVGVwqtmBUEqNBpEip8Fu7aEqQSFUkLmYIGMSwQNAPlxp86moc4i+23rMBXdiC3Zzt232a3Q6i4Jz2xYgF2shRrdMhc40ENPH9tDYVqz2hLX3W0ShALLnIu4e2GzvYCrIvMSq5/uQxBpnxu5+ZkcXSICjKwLrA5AFtBpwq/e3ZtsiuWaVXIADK8QZh82g/RmJAPKs/iax+Wd22dbokYfdi091Fm8Lb3Owk3O9n7a7aDAJZYkstosFgKIaXAiosNu7ZuJZW4G1CnMo7OWe1s0qHdLTZYN18pKxmYZmBYsWy9u/ba6VEoCuVshKluLHUGAC3e4cedU7m5SW7bvau3UKzrnYkg5UIzBgQCAv8I6UZNUhIGJ73LEHLRFXZXaWmW8MRdbtDaWMs24R37R2KnOmh+8BCXDOmlrDbqWEa42XEgW3uWcvaBWcpewtrtA3Z91SMQxKwYKjvHWljbl97Vx7auwU5lYBiAyhiApE6qMvDhqa0vcDYSXMHbv3S1244KguxOREYhUWTooKz506x4iIGWgXaO69skD7VtLgl2Babdx7cyFGjBQcusGdTQV91xJ77+4Vp2I2WigwI/wBT89aDXMCsmlSWzwY0FGO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80" name="Picture 20" descr="http://farm4.staticflickr.com/3273/2330863538_46b655757f.jpg"/>
          <p:cNvPicPr>
            <a:picLocks noChangeAspect="1" noChangeArrowheads="1"/>
          </p:cNvPicPr>
          <p:nvPr/>
        </p:nvPicPr>
        <p:blipFill>
          <a:blip r:embed="rId4"/>
          <a:srcRect/>
          <a:stretch>
            <a:fillRect/>
          </a:stretch>
        </p:blipFill>
        <p:spPr bwMode="auto">
          <a:xfrm>
            <a:off x="4724400" y="1219200"/>
            <a:ext cx="4419600" cy="3125289"/>
          </a:xfrm>
          <a:prstGeom prst="rect">
            <a:avLst/>
          </a:prstGeom>
          <a:noFill/>
        </p:spPr>
      </p:pic>
      <p:sp>
        <p:nvSpPr>
          <p:cNvPr id="15" name="Rectangle 14"/>
          <p:cNvSpPr/>
          <p:nvPr/>
        </p:nvSpPr>
        <p:spPr>
          <a:xfrm>
            <a:off x="838200" y="1524000"/>
            <a:ext cx="3657600" cy="707886"/>
          </a:xfrm>
          <a:prstGeom prst="rect">
            <a:avLst/>
          </a:prstGeom>
        </p:spPr>
        <p:txBody>
          <a:bodyPr wrap="square">
            <a:spAutoFit/>
          </a:bodyPr>
          <a:lstStyle/>
          <a:p>
            <a:pPr algn="ctr"/>
            <a:r>
              <a:rPr lang="en-US" sz="4000" b="1" dirty="0" smtClean="0">
                <a:solidFill>
                  <a:srgbClr val="C00000"/>
                </a:solidFill>
              </a:rPr>
              <a:t>Poor Nutrition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20032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3600" b="1" dirty="0" smtClean="0">
                <a:solidFill>
                  <a:srgbClr val="002060"/>
                </a:solidFill>
                <a:latin typeface="+mj-lt"/>
              </a:rPr>
              <a:t>More Causes of Fatty Liver – Hepatitis &amp; Cirrhosis  </a:t>
            </a:r>
          </a:p>
        </p:txBody>
      </p:sp>
      <p:sp>
        <p:nvSpPr>
          <p:cNvPr id="4" name="TextBox 3"/>
          <p:cNvSpPr txBox="1"/>
          <p:nvPr/>
        </p:nvSpPr>
        <p:spPr>
          <a:xfrm>
            <a:off x="0" y="1295400"/>
            <a:ext cx="9144000" cy="3154710"/>
          </a:xfrm>
          <a:prstGeom prst="rect">
            <a:avLst/>
          </a:prstGeom>
          <a:noFill/>
        </p:spPr>
        <p:txBody>
          <a:bodyPr wrap="square" rtlCol="0">
            <a:spAutoFit/>
          </a:bodyPr>
          <a:lstStyle/>
          <a:p>
            <a:pPr algn="just"/>
            <a:r>
              <a:rPr lang="en-US" sz="2500" b="1" dirty="0" smtClean="0">
                <a:solidFill>
                  <a:srgbClr val="C00000"/>
                </a:solidFill>
              </a:rPr>
              <a:t>Viral Infections </a:t>
            </a:r>
            <a:r>
              <a:rPr lang="en-US" sz="2500" b="1" dirty="0" smtClean="0"/>
              <a:t>– </a:t>
            </a:r>
            <a:r>
              <a:rPr lang="en-US" sz="2500" dirty="0" smtClean="0"/>
              <a:t>Causing Hepatitis A, B, C,D,E, F, G</a:t>
            </a:r>
          </a:p>
          <a:p>
            <a:pPr algn="just"/>
            <a:endParaRPr lang="en-US" sz="2500" dirty="0" smtClean="0"/>
          </a:p>
          <a:p>
            <a:pPr algn="just"/>
            <a:endParaRPr lang="en-US" sz="2500" dirty="0" smtClean="0"/>
          </a:p>
          <a:p>
            <a:pPr algn="just"/>
            <a:r>
              <a:rPr lang="en-US" sz="2500" b="1" dirty="0" smtClean="0">
                <a:solidFill>
                  <a:srgbClr val="C00000"/>
                </a:solidFill>
              </a:rPr>
              <a:t>Drugs  - </a:t>
            </a:r>
            <a:r>
              <a:rPr lang="en-US" sz="2500" dirty="0" smtClean="0"/>
              <a:t>anti-</a:t>
            </a:r>
            <a:r>
              <a:rPr lang="en-US" sz="2500" dirty="0" err="1" smtClean="0"/>
              <a:t>biotics</a:t>
            </a:r>
            <a:r>
              <a:rPr lang="en-US" sz="2500" dirty="0" smtClean="0"/>
              <a:t>, pain killers </a:t>
            </a:r>
          </a:p>
          <a:p>
            <a:pPr algn="just">
              <a:buFont typeface="Arial" pitchFamily="34" charset="0"/>
              <a:buChar char="•"/>
            </a:pPr>
            <a:endParaRPr lang="en-US" sz="2500" dirty="0" smtClean="0"/>
          </a:p>
          <a:p>
            <a:pPr algn="just">
              <a:buFont typeface="Arial" pitchFamily="34" charset="0"/>
              <a:buChar char="•"/>
            </a:pPr>
            <a:endParaRPr lang="en-US" sz="2400" dirty="0" smtClean="0"/>
          </a:p>
          <a:p>
            <a:pPr algn="just"/>
            <a:r>
              <a:rPr lang="en-US" sz="2500" dirty="0" smtClean="0"/>
              <a:t> </a:t>
            </a:r>
          </a:p>
          <a:p>
            <a:pPr algn="just"/>
            <a:endParaRPr lang="en-US" sz="2500" dirty="0" smtClean="0"/>
          </a:p>
        </p:txBody>
      </p:sp>
      <p:pic>
        <p:nvPicPr>
          <p:cNvPr id="9" name="Picture 8" descr="3176537-335913-9-backgrounds-of-green-grass-isolated-on-white-background-vector-illustration.jpg"/>
          <p:cNvPicPr>
            <a:picLocks noChangeAspect="1"/>
          </p:cNvPicPr>
          <p:nvPr/>
        </p:nvPicPr>
        <p:blipFill>
          <a:blip r:embed="rId2"/>
          <a:stretch>
            <a:fillRect/>
          </a:stretch>
        </p:blipFill>
        <p:spPr>
          <a:xfrm>
            <a:off x="0" y="6297352"/>
            <a:ext cx="9144000" cy="636848"/>
          </a:xfrm>
          <a:prstGeom prst="rect">
            <a:avLst/>
          </a:prstGeom>
        </p:spPr>
      </p:pic>
      <p:sp>
        <p:nvSpPr>
          <p:cNvPr id="15364" name="AutoShape 4" descr="data:image/jpeg;base64,/9j/4AAQSkZJRgABAQAAAQABAAD/2wCEAAkGBhAPEBAPDxAPDw8PDw4QEBAQDQ8PDQ8NFBAVFBUQEhQXHCYeFxklGRQUHy8gJCcpLCwsFR4zQTAqNScsLCkBCQoKDgwOGA8PGiwlHCQsLCwsLiksLDQsKSksKiwtKSktKSkpKSksLCopLCkpLCkpKSwsKiwsKSwsKSosKSwpKf/AABEIALQA8AMBIgACEQEDEQH/xAAcAAACAgMBAQAAAAAAAAAAAAACAwEEAAUGBwj/xABFEAACAgECAwQHAgsFCAMAAAABAgADEQQhBRIxBhNBUQciMmFxgZEUsRUjQlJyoaKywdHwJGKCg5IWY3OEo8LS4TNDU//EABkBAAMBAQEAAAAAAAAAAAAAAAABAgMEBf/EACoRAAICAQQABAYDAQAAAAAAAAABAhEDEiExQQRRYYETInGRwfAjQuEU/9oADAMBAAIRAxEAPwDyKTiQIQEk2MxJEyTiIZgEnEkCTiAyAszEuaLT8+RA1GmKnEzWRatJu8T0KRXxMxCxMxNDEHEnEnEzEABxMxCxMxAAcTMSSJmIACRIxCkYgIHEgiGZGICAxIxCkGAAyIUgwECZEkyIxESCIUjEBAzMSZBgA8QhIEkQLJEKQIQiGYBCxMAhAQKoucJcrYD4eMdxmwFzjyEVw21VY83lt8YjUWczE++cmi82r0OnXWLSJxMxCxMxOo5gcScScTMRADMKycQvCAC8SMQpBjEDiZiEZEYAyDCMEwECRIMIyDAQMEwjIMBAmRiEZEYgZEIyDAAZEKDARYhCDCERYQhAQRDECkEBGVoT0GTAUT0X0Qdm69XffZYARQlWAenM5br8lmOWeiN1ZrFLvg5LSdmNXaM16e5x5hDiPs7F8QXro9T8qWb7p9NabSIihVAAHkIxyFBJ2A3J8hIXxWrdEPLG9kfLmp7Kayqs226eyqvpzWju8n3A7zUYne+lHtVZqtS1IytNJwi/nbe2fjOFIhhnKcdT9voazilt32WNJoTarcvUDMqshGQeona9geG973hx02lHtrwE0OHA9Vtj5Z6icsPFr/oeJ+x0z8P/ABKaOWkQjIM9E4ASJBhYkYjAgwTCxIjECZBhGQYCBgwjBMBEGRJMgwAEyJJkGMREgyZBgIiDCkQEPhCCIQiNAhGLAURgEGUg0E9e9A9gzrl/KP2Vv8IFn8TPI0E9c9COgKrrdUfZxVp18iwzYx/aT6zl8Q6g2aV8rPWKbssR5SpxRufNYOw9v356Kf68YvhD8zM3kIXBtO/chrf/AJLGax/cWJIUfBcCebGcsuDSu7+yIcVjnflR43207MPbxC3lHLWlFTu3hnB9Ue/E4F13Plk/Se6dutYqjV1rjnFAbHj7H/ueK6rQtUQGGMqCPhOnwkmlofWy9jqmtSUj0r0T6PmosbzfEv8ApU4YF0LWYAK2UgH4tiZ6HQDpnHiLmB+gP8Z0vbzhf2qvR6X8i7XU95/wq0e1v3QJ5yxX4iWTyl+Sp5mmory/B886jSPWVDqy8yhwGGCUPQ/DrEET0L0xcg1lNaAA16YA48AXJA+k4ArPdxTc4Js5pJdC8Q6dOzsFUZJzgScTp/RtpVs4lQjbgi3b3hcx5J6IOSCMU3uco9ZBIIwQcEeIMWRPWPS92JShV11K4VnWu5QNgxzyv7vKeVMI8c9StkNLlcCyIJhkQTNCQTBMIyCIxAmCYRkQECZBkmQYxAyDJMgwEQZEmZAQ9YQExRsIYWI0MAjFEgCNRYmWhlS9MbnbYbknOw+s+hOCcL/B3DKNO21vLz2/8Z/WYfLOPlPOfRN2U+06j7Xav4jSsCuRtbquqj3hdmPv5Z6L2g1TW2ipPWIOMDxaeV47JUdC5Z0Yo6ppdLdm37MvzB5uTaucZGfIbzR9ntMQgLMyhgGCdCR1BfG4/R+vkNlbYeYYOw8BsJGCax4UuzHOteV0eY9qaGPGG7xkSu5a0RGcm2xO7CkrWoJ65G+OkLtx2RR662Rb1NZ5cro7biUIxjlUg9Z6HTwittR9oZQXXJViASDy8oI8tiZsbKObaNwlJxyR5L+PoSj12cN6Muzlmjrt7wvi1w6pZSKbB6uCSod8ZwOpB907HXU5el8ewbPkWTGfv+s02k72q0c5yvMR+ubzXWgIGPgVP1himpRm3yTlT1pniPpK4cW4hc7m/DLVylNC9tYULjAbnGd8/WaHQ9kbdQcUC9ve3D9Ui/NhzAfWe/1aupz138dv1y2DnZTj4whnaVJ8FuVcxPMuC+hqk1g6p7jYRuFXkVT5AdfrFab0f2cN4jpNRQxuoFuHUqRdWjKw5unrLv4bz0bXV3gcyEMfLODK+g4sbT3VqlbPDI2Pz85k8s7ad7+fA021e1egXarhg12g1WnG7tUxrHj3q+sn7QA+c+ZmA6+YBn0x2i1PcUNlS6NkNuQQCPAjcEeYInhN3DqUsJuV7quZt0sWrUY65D4IYjI9ob+6ehgyavl7Rio1G+jmSBAYRtwXmPLzcuTy82OflzsWxtnHlFkTrJoURIIhkQSJRIEExhEEwEBIMIwTAQJgmEZEYgTMEkyICLiDYRipCVNhGKkmzagVSXOH6FrrEqXAZzjJ9lR4sfcBvE8pGMY+LdJtuGZT1skjoSgTJHlkZxIb2ZpFbntPZLU6eqlNNQQK6E2z7Tsfasb+8Tk/ObLh7orE1rzMxyW6zlfR5rKrEtJpCKmOaxrWOR1JOcATtaeM6ELzLfp+UDwuQj754qxylJ2+H2a5JKOyXJWvL0WDOyOOZceB8V/rzmzrAcZE4jtP6QaGZKqQLEFgNtg6KvT1PM7g/ATd8F40CuGYergE5GCPA58jDT8OXow0ucL7R01KYjprk4tX4sPlvHJxND4/dPRw5YRW5xShK+DNbpeYH+t5S1pJXH90D6TZLq0bow+sq63lxnK/Wc/iMcd5RZpik00mjlbMoxIhDtEU6wOKaxRkDf4dJzerLN0nBDC27PTbTW6OrTtkvQylrO1AJBT6zlvs7eRjUoPlOh4l2zNJLhHZantIt1BVlDErggjIM8u41pFYnl2XfG/1xOo5GUbggEdSCAfhOd4nYq8zHYKN/hLxScZOgcIpbHI8Q04T4nYe4eJmvKy5qbC7Fj4+HkPARBWerHZbnFLdlcrBIjysArLIEkQSI4rAKxiFEQSIwiCRAQsiCYwiCRGIWZEMiDiAjcokclUOuuWa6Zm2biVoyMec2HD9NzeHT65+MFKZd0Wq7hw7AGtiFfJ5eU9A2fDyMzl5lJnoHZ161oOnbKLdUy8x3HMy4ySZyes4Q9LlHRCQcZ7tCGHgQQOk2Gh7XoCUFLOMnZUZh8egm8r4otwAbSXEbYxhjv5eM5oLQ36msvm3Oa4Twtbn7tgqlh6jYIHOPDr4y1xnhF3D6jqSjqq8q2OBkcvQHPMc+Xzm8+zIDtoeIEbHKU1sB8PWEvWa5Wqai3T8U7t1KMraNnBQ9QdzKnFt87eRKlS9TgdB2zuYN3Gn1F+FLM1rrTUiD8vmOcDw3+EZV2x4g/s16RB4cz23H7wJpOKaSyi37O4IrrPNUr1sjFSTh+VvYJGM4/hLGlyfzv8AVgRrHDyKc5G+q7Q8Q8Wq/wAulh95Mb+Gtc3/ANgG3jpXbJ85rkpHid/02myrVSAOZ9vDmIX54lLHG7ojWxZ1Gtb8upv+UsH8YS1aw/labP8AersUTa6UgYA/nNxp/DZT8t5eknUzl6+HcRIOK9HZ5BLXUn9oxHEOJ67RLz6jQt3e34yu5LVHyI2no2noTHsJn4AzWdo1DVMrKOXG4wQCPf7v5yZRtbgsjs88s7c1Wj1hcrEDaxQOYjooKnCj7zOc12qawnJOGweXwGM4HyyZXq4e1dtiMuERnCjqB6xwJYZIseKMXaLnNvZlJki2SXGri2rnQYlNlgFZaZItkjArMsArLBWAyx2TRXKwCI9lgMsYhBEEiOKwCIEiiIOIwiCRGI6mqqW66ZNNUuVVTI3Arpj10vMCCNiMH4R9VMu1aeIBVeoNlrfi1r6Ba6gVrVB7OMnJ23JJ6mddwd1X2igx4F1z985t+E1u9T2hjWjDvAucmokZyPHHX6ze9vuzyV6Su/h+krt3AJr0/e2FCNjgDJ3HlOTLOWrSl7msdKVs3CcYpHtWqp95lr8J0sNrqz/mL/OeB38Q1CHD1is9MNpjWfoQDOq4br6W0lV12npbI1HPs6MVr6OpVtj4R5cjhFNr7BHGpN0zp+3PD1vQW1sjW1bDDKXNed1232zn5mc72b4LqdaWFCKyoeVndyK1cdU5j1PuAM5vQdodKGX7RprSuRzdzeQ3yzidr2d7baepbq9MzUVXralFl6gfZtU45h3hBI5SSPW+GRM8qyVVNfvoVFpLbdkca4ANFg6nW6Wp/wD81e17fkoAP6pp37UaFBhTqncflI+EP+F8EShrfR5xLu21NqLg87FmuWyyzA5i3qk5yM753nJK2fh/CVjwxn/duvUHka5SO803bnTrnnTWN5cltKHHvzmXuHdt6rLFrp0+ustsZUqRtVTguTgD1QCJ5yozO99GGo0ml1Ju1B/G8pWnIJWtm2LADqSMjPvM0lihFW7+7I1SfCO24nrxp7atKNWq6rlVru8Ld0C3RUIGM9faIm147pimkse10JWtmVyGrJflzy7ZByRgfGVNJ2C7/V6nX6k7WXq9KnqKUxgt8QBtNP257QLcRpaCDp6uTLDcO6hhge4c31E5IRnNp7q/3/BykuF7nBtWepySSSSepYnJP64pq5feuIZJ6a2MikyRTJLrJEskYimyRTJLjLFMkBFNki2WWmWKZYxlZli2WWWWLZYySsywCJYZYphKJYkiARGkQCIxHeU1y7TVBoql+mmYmpNFE2Wn08DT0zaaaiIZlOmmpHG9fwy06dObU6S489KMC1lYPtVq4w2xIAG/hOqoolbtHwdr9NYtfMLUBtqxjLOoJ7s56hhkY94mWSCmioyp7nJ+kDWanVU0VVU3tWR3lnNXc9i2A+zuNhuZobuHWjSLSV7thQ6kWHlKs1xJyAM9PvnUcQ1mip4WusAuo1jt3S1U6q8A6oLkiyvvByqMHO+RnbwEVxrmTTU2064G4VKdTRqNdrrXS81IwrrrrORglwec7YE5IQhGEYri79/38G2t29vQ880fZ43XrQHPM+yY09x528QuQNsb5JHSep/7F1Jo/sYwSAT3hHtaj88jy8OvT4S32C4Ke6+22u1lly8tRI5VWnO7quSfWI2JJPKvhzGdFdT/AF4fSd9trc520nseOUcQ1WmtOjDtbVUzo1aufxZIKsAHw2PEAjwmgXgF/QVt7hynp4T0P0i8LCBNYF5wjJXchdgpQnCn+6T7Of0ZyXaJ9PTVp79MLmFrPXZXqAAabVCnl7ythknOQOXpv7pmvllsuTRu1uU6OzGqO4qb5jlHx3m+4FwV6LqrtQKgtViOVOq06KQDnDFm8cY2nP6S97KNRqO5p7vTdwH59TaCXuZlRUXfmPqsTuJ2vZcaIcOt12p0yV3tbZTolUWHvbQgCsoYkE85O+MerFkbqmEWujbdqe1z60rRUWqpVR36q6MC+chQ6HBBGOmPGc+yS81QGfaOTlizlyz4AZsnzx4bSu6S8cKV9smTXC4KjpEOkuMsS6zQgpukS6S26xLLGBUZYpllpliWEAKrLFMstOsSywEVmWKZZZZYphGBXZYpllhhFsJQmV2WKYSwwi2EZDPTdPVNjRREaZZs9OomJtQ7T6ebPT0yvQBNhSREMtU1y1Wkr1tLCPGiGeRdreHM3E9TWAnqlDgbc68veKWB6t63X3TQ8K4MbeIaXTGvvRbYAyuz8nd4IZjjfAGfpPQ+OaEPxkHAIt02lO/uNiH90TXcE0fJ2hwPZp0l7nJOBtyD9+ZLHWy4Ndeys9NFaooRAFRFCoAMBUUYVQPDbaVb2hW6oShqNVNWzJIqcW0iaiqyhxlLkatvg2wPyOD8p4VZZbQ70d6jorgFAyvWXUkbqwJBBzt1HSe3X3/14TyXtFw8fhO+tQg72yuwFjyJ+NQEkn9LmOYqXZf0LfY7jy6S6w2UGyjUVvXZStuEIYY5gp2JUZ67jmOJd4VpBdqUsdy/2TT0LVWFPdUqU5VRd9jzB3IA3JznaV/9nHateUE5dUBTJPMWC4Q7bnoNxN1wVw63XBeUXam8qMhiKa27qtWYe0QFO/jk/EworVaKb2LrxDxrtEO02MxTiJeNYxLGIBLiJYR7mJeAFdhFMI94lowEsIlxHNFPEISwiWEe0U0oBDCLYRzRTRgJaLYRrRbRkM9S09k2FNwnP1amW69X75kbHRVaiXKtVOar1ksJrYgOlTWRo1+Jza6yF9qMAGai3m4rpW89Oq/6b3/8prtEwXjXEbPzNLVV83t5vuSYdVy63Sv5JYP+qv8AOI0rZ13E7B+VdpQPgtLNj9uMXZ0lnEJWs1kpMxincwGWbNROO7TD+2UnAIsoGdhklLGTr8GE6FrJzvaA/wBo0p/3d4+jof8AujQjqbl7vhN1y7PU9bqehBVgQZp+CerpaBnP4pW5vzucl8/Pmm14tcBwPWdOmPhkDeafTHlrrT82qpfpWBCuw9C29kUzxTWxTWwChjPFM8BrItrIBRLNFM0hnimeAEs0UxkM8WzQsDHMUxmM0WzQECxi2MJmi2MoQDRbQ2MWTGADRbQyYDRohnYV2GWa3MyZMzYsVuZarYyJkQFusxyzJkAKGtP9p036Nv76yOBnL6wnqdSv6qEmTIAbVpWtMyZAZVczQcfb8Zpv0r/3V/lMmRoRtuMOfwRrBnbkT94SrYdz7tpkyAkKZossZMyBQstFs0yZGIWzRbNMmRALJi2MyZABbGLYzJkYgCYBMiZGIEmLJmTIxAmAZkyMh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6" name="AutoShape 6" descr="data:image/jpeg;base64,/9j/4AAQSkZJRgABAQAAAQABAAD/2wCEAAkGBhAPEBAPDxAPDw8PDw4QEBAQDQ8PDQ8NFBAVFBUQEhQXHCYeFxklGRQUHy8gJCcpLCwsFR4zQTAqNScsLCkBCQoKDgwOGA8PGiwlHCQsLCwsLiksLDQsKSksKiwtKSktKSkpKSksLCopLCkpLCkpKSwsKiwsKSwsKSosKSwpKf/AABEIALQA8AMBIgACEQEDEQH/xAAcAAACAgMBAQAAAAAAAAAAAAACAwEEAAUGBwj/xABFEAACAgECAwQHAgsFCAMAAAABAgADEQQhBRIxBhNBUQciMmFxgZEUsRUjQlJyoaKywdHwJGKCg5IWY3OEo8LS4TNDU//EABkBAAMBAQEAAAAAAAAAAAAAAAABAgMEBf/EACoRAAICAQQABAYDAQAAAAAAAAABAhEDEiExQQRRYYETInGRwfAjQuEU/9oADAMBAAIRAxEAPwDyKTiQIQEk2MxJEyTiIZgEnEkCTiAyAszEuaLT8+RA1GmKnEzWRatJu8T0KRXxMxCxMxNDEHEnEnEzEABxMxCxMxAAcTMSSJmIACRIxCkYgIHEgiGZGICAxIxCkGAAyIUgwECZEkyIxESCIUjEBAzMSZBgA8QhIEkQLJEKQIQiGYBCxMAhAQKoucJcrYD4eMdxmwFzjyEVw21VY83lt8YjUWczE++cmi82r0OnXWLSJxMxCxMxOo5gcScScTMRADMKycQvCAC8SMQpBjEDiZiEZEYAyDCMEwECRIMIyDAQMEwjIMBAmRiEZEYgZEIyDAAZEKDARYhCDCERYQhAQRDECkEBGVoT0GTAUT0X0Qdm69XffZYARQlWAenM5br8lmOWeiN1ZrFLvg5LSdmNXaM16e5x5hDiPs7F8QXro9T8qWb7p9NabSIihVAAHkIxyFBJ2A3J8hIXxWrdEPLG9kfLmp7Kayqs226eyqvpzWju8n3A7zUYne+lHtVZqtS1IytNJwi/nbe2fjOFIhhnKcdT9voazilt32WNJoTarcvUDMqshGQeona9geG973hx02lHtrwE0OHA9Vtj5Z6icsPFr/oeJ+x0z8P/ABKaOWkQjIM9E4ASJBhYkYjAgwTCxIjECZBhGQYCBgwjBMBEGRJMgwAEyJJkGMREgyZBgIiDCkQEPhCCIQiNAhGLAURgEGUg0E9e9A9gzrl/KP2Vv8IFn8TPI0E9c9COgKrrdUfZxVp18iwzYx/aT6zl8Q6g2aV8rPWKbssR5SpxRufNYOw9v356Kf68YvhD8zM3kIXBtO/chrf/AJLGax/cWJIUfBcCebGcsuDSu7+yIcVjnflR43207MPbxC3lHLWlFTu3hnB9Ue/E4F13Plk/Se6dutYqjV1rjnFAbHj7H/ueK6rQtUQGGMqCPhOnwkmlofWy9jqmtSUj0r0T6PmosbzfEv8ApU4YF0LWYAK2UgH4tiZ6HQDpnHiLmB+gP8Z0vbzhf2qvR6X8i7XU95/wq0e1v3QJ5yxX4iWTyl+Sp5mmory/B886jSPWVDqy8yhwGGCUPQ/DrEET0L0xcg1lNaAA16YA48AXJA+k4ArPdxTc4Js5pJdC8Q6dOzsFUZJzgScTp/RtpVs4lQjbgi3b3hcx5J6IOSCMU3uco9ZBIIwQcEeIMWRPWPS92JShV11K4VnWu5QNgxzyv7vKeVMI8c9StkNLlcCyIJhkQTNCQTBMIyCIxAmCYRkQECZBkmQYxAyDJMgwEQZEmZAQ9YQExRsIYWI0MAjFEgCNRYmWhlS9MbnbYbknOw+s+hOCcL/B3DKNO21vLz2/8Z/WYfLOPlPOfRN2U+06j7Xav4jSsCuRtbquqj3hdmPv5Z6L2g1TW2ipPWIOMDxaeV47JUdC5Z0Yo6ppdLdm37MvzB5uTaucZGfIbzR9ntMQgLMyhgGCdCR1BfG4/R+vkNlbYeYYOw8BsJGCax4UuzHOteV0eY9qaGPGG7xkSu5a0RGcm2xO7CkrWoJ65G+OkLtx2RR662Rb1NZ5cro7biUIxjlUg9Z6HTwittR9oZQXXJViASDy8oI8tiZsbKObaNwlJxyR5L+PoSj12cN6Muzlmjrt7wvi1w6pZSKbB6uCSod8ZwOpB907HXU5el8ewbPkWTGfv+s02k72q0c5yvMR+ubzXWgIGPgVP1himpRm3yTlT1pniPpK4cW4hc7m/DLVylNC9tYULjAbnGd8/WaHQ9kbdQcUC9ve3D9Ui/NhzAfWe/1aupz138dv1y2DnZTj4whnaVJ8FuVcxPMuC+hqk1g6p7jYRuFXkVT5AdfrFab0f2cN4jpNRQxuoFuHUqRdWjKw5unrLv4bz0bXV3gcyEMfLODK+g4sbT3VqlbPDI2Pz85k8s7ad7+fA021e1egXarhg12g1WnG7tUxrHj3q+sn7QA+c+ZmA6+YBn0x2i1PcUNlS6NkNuQQCPAjcEeYInhN3DqUsJuV7quZt0sWrUY65D4IYjI9ob+6ehgyavl7Rio1G+jmSBAYRtwXmPLzcuTy82OflzsWxtnHlFkTrJoURIIhkQSJRIEExhEEwEBIMIwTAQJgmEZEYgTMEkyICLiDYRipCVNhGKkmzagVSXOH6FrrEqXAZzjJ9lR4sfcBvE8pGMY+LdJtuGZT1skjoSgTJHlkZxIb2ZpFbntPZLU6eqlNNQQK6E2z7Tsfasb+8Tk/ObLh7orE1rzMxyW6zlfR5rKrEtJpCKmOaxrWOR1JOcATtaeM6ELzLfp+UDwuQj754qxylJ2+H2a5JKOyXJWvL0WDOyOOZceB8V/rzmzrAcZE4jtP6QaGZKqQLEFgNtg6KvT1PM7g/ATd8F40CuGYergE5GCPA58jDT8OXow0ucL7R01KYjprk4tX4sPlvHJxND4/dPRw5YRW5xShK+DNbpeYH+t5S1pJXH90D6TZLq0bow+sq63lxnK/Wc/iMcd5RZpik00mjlbMoxIhDtEU6wOKaxRkDf4dJzerLN0nBDC27PTbTW6OrTtkvQylrO1AJBT6zlvs7eRjUoPlOh4l2zNJLhHZantIt1BVlDErggjIM8u41pFYnl2XfG/1xOo5GUbggEdSCAfhOd4nYq8zHYKN/hLxScZOgcIpbHI8Q04T4nYe4eJmvKy5qbC7Fj4+HkPARBWerHZbnFLdlcrBIjysArLIEkQSI4rAKxiFEQSIwiCRAQsiCYwiCRGIWZEMiDiAjcokclUOuuWa6Zm2biVoyMec2HD9NzeHT65+MFKZd0Wq7hw7AGtiFfJ5eU9A2fDyMzl5lJnoHZ161oOnbKLdUy8x3HMy4ySZyes4Q9LlHRCQcZ7tCGHgQQOk2Gh7XoCUFLOMnZUZh8egm8r4otwAbSXEbYxhjv5eM5oLQ36msvm3Oa4Twtbn7tgqlh6jYIHOPDr4y1xnhF3D6jqSjqq8q2OBkcvQHPMc+Xzm8+zIDtoeIEbHKU1sB8PWEvWa5Wqai3T8U7t1KMraNnBQ9QdzKnFt87eRKlS9TgdB2zuYN3Gn1F+FLM1rrTUiD8vmOcDw3+EZV2x4g/s16RB4cz23H7wJpOKaSyi37O4IrrPNUr1sjFSTh+VvYJGM4/hLGlyfzv8AVgRrHDyKc5G+q7Q8Q8Wq/wAulh95Mb+Gtc3/ANgG3jpXbJ85rkpHid/02myrVSAOZ9vDmIX54lLHG7ojWxZ1Gtb8upv+UsH8YS1aw/labP8AersUTa6UgYA/nNxp/DZT8t5eknUzl6+HcRIOK9HZ5BLXUn9oxHEOJ67RLz6jQt3e34yu5LVHyI2no2noTHsJn4AzWdo1DVMrKOXG4wQCPf7v5yZRtbgsjs88s7c1Wj1hcrEDaxQOYjooKnCj7zOc12qawnJOGweXwGM4HyyZXq4e1dtiMuERnCjqB6xwJYZIseKMXaLnNvZlJki2SXGri2rnQYlNlgFZaZItkjArMsArLBWAyx2TRXKwCI9lgMsYhBEEiOKwCIEiiIOIwiCRGI6mqqW66ZNNUuVVTI3Arpj10vMCCNiMH4R9VMu1aeIBVeoNlrfi1r6Ba6gVrVB7OMnJ23JJ6mddwd1X2igx4F1z985t+E1u9T2hjWjDvAucmokZyPHHX6ze9vuzyV6Su/h+krt3AJr0/e2FCNjgDJ3HlOTLOWrSl7msdKVs3CcYpHtWqp95lr8J0sNrqz/mL/OeB38Q1CHD1is9MNpjWfoQDOq4br6W0lV12npbI1HPs6MVr6OpVtj4R5cjhFNr7BHGpN0zp+3PD1vQW1sjW1bDDKXNed1232zn5mc72b4LqdaWFCKyoeVndyK1cdU5j1PuAM5vQdodKGX7RprSuRzdzeQ3yzidr2d7baepbq9MzUVXralFl6gfZtU45h3hBI5SSPW+GRM8qyVVNfvoVFpLbdkca4ANFg6nW6Wp/wD81e17fkoAP6pp37UaFBhTqncflI+EP+F8EShrfR5xLu21NqLg87FmuWyyzA5i3qk5yM753nJK2fh/CVjwxn/duvUHka5SO803bnTrnnTWN5cltKHHvzmXuHdt6rLFrp0+ustsZUqRtVTguTgD1QCJ5yozO99GGo0ml1Ju1B/G8pWnIJWtm2LADqSMjPvM0lihFW7+7I1SfCO24nrxp7atKNWq6rlVru8Ld0C3RUIGM9faIm147pimkse10JWtmVyGrJflzy7ZByRgfGVNJ2C7/V6nX6k7WXq9KnqKUxgt8QBtNP257QLcRpaCDp6uTLDcO6hhge4c31E5IRnNp7q/3/BykuF7nBtWepySSSSepYnJP64pq5feuIZJ6a2MikyRTJLrJEskYimyRTJLjLFMkBFNki2WWmWKZYxlZli2WWWWLZYySsywCJYZYphKJYkiARGkQCIxHeU1y7TVBoql+mmYmpNFE2Wn08DT0zaaaiIZlOmmpHG9fwy06dObU6S489KMC1lYPtVq4w2xIAG/hOqoolbtHwdr9NYtfMLUBtqxjLOoJ7s56hhkY94mWSCmioyp7nJ+kDWanVU0VVU3tWR3lnNXc9i2A+zuNhuZobuHWjSLSV7thQ6kWHlKs1xJyAM9PvnUcQ1mip4WusAuo1jt3S1U6q8A6oLkiyvvByqMHO+RnbwEVxrmTTU2064G4VKdTRqNdrrXS81IwrrrrORglwec7YE5IQhGEYri79/38G2t29vQ880fZ43XrQHPM+yY09x528QuQNsb5JHSep/7F1Jo/sYwSAT3hHtaj88jy8OvT4S32C4Ke6+22u1lly8tRI5VWnO7quSfWI2JJPKvhzGdFdT/AF4fSd9trc520nseOUcQ1WmtOjDtbVUzo1aufxZIKsAHw2PEAjwmgXgF/QVt7hynp4T0P0i8LCBNYF5wjJXchdgpQnCn+6T7Of0ZyXaJ9PTVp79MLmFrPXZXqAAabVCnl7ythknOQOXpv7pmvllsuTRu1uU6OzGqO4qb5jlHx3m+4FwV6LqrtQKgtViOVOq06KQDnDFm8cY2nP6S97KNRqO5p7vTdwH59TaCXuZlRUXfmPqsTuJ2vZcaIcOt12p0yV3tbZTolUWHvbQgCsoYkE85O+MerFkbqmEWujbdqe1z60rRUWqpVR36q6MC+chQ6HBBGOmPGc+yS81QGfaOTlizlyz4AZsnzx4bSu6S8cKV9smTXC4KjpEOkuMsS6zQgpukS6S26xLLGBUZYpllpliWEAKrLFMstOsSywEVmWKZZZZYphGBXZYpllhhFsJQmV2WKYSwwi2EZDPTdPVNjRREaZZs9OomJtQ7T6ebPT0yvQBNhSREMtU1y1Wkr1tLCPGiGeRdreHM3E9TWAnqlDgbc68veKWB6t63X3TQ8K4MbeIaXTGvvRbYAyuz8nd4IZjjfAGfpPQ+OaEPxkHAIt02lO/uNiH90TXcE0fJ2hwPZp0l7nJOBtyD9+ZLHWy4Ndeys9NFaooRAFRFCoAMBUUYVQPDbaVb2hW6oShqNVNWzJIqcW0iaiqyhxlLkatvg2wPyOD8p4VZZbQ70d6jorgFAyvWXUkbqwJBBzt1HSe3X3/14TyXtFw8fhO+tQg72yuwFjyJ+NQEkn9LmOYqXZf0LfY7jy6S6w2UGyjUVvXZStuEIYY5gp2JUZ67jmOJd4VpBdqUsdy/2TT0LVWFPdUqU5VRd9jzB3IA3JznaV/9nHateUE5dUBTJPMWC4Q7bnoNxN1wVw63XBeUXam8qMhiKa27qtWYe0QFO/jk/EworVaKb2LrxDxrtEO02MxTiJeNYxLGIBLiJYR7mJeAFdhFMI94lowEsIlxHNFPEISwiWEe0U0oBDCLYRzRTRgJaLYRrRbRkM9S09k2FNwnP1amW69X75kbHRVaiXKtVOar1ksJrYgOlTWRo1+Jza6yF9qMAGai3m4rpW89Oq/6b3/8prtEwXjXEbPzNLVV83t5vuSYdVy63Sv5JYP+qv8AOI0rZ13E7B+VdpQPgtLNj9uMXZ0lnEJWs1kpMxincwGWbNROO7TD+2UnAIsoGdhklLGTr8GE6FrJzvaA/wBo0p/3d4+jof8AujQjqbl7vhN1y7PU9bqehBVgQZp+CerpaBnP4pW5vzucl8/Pmm14tcBwPWdOmPhkDeafTHlrrT82qpfpWBCuw9C29kUzxTWxTWwChjPFM8BrItrIBRLNFM0hnimeAEs0UxkM8WzQsDHMUxmM0WzQECxi2MJmi2MoQDRbQ2MWTGADRbQyYDRohnYV2GWa3MyZMzYsVuZarYyJkQFusxyzJkAKGtP9p036Nv76yOBnL6wnqdSv6qEmTIAbVpWtMyZAZVczQcfb8Zpv0r/3V/lMmRoRtuMOfwRrBnbkT94SrYdz7tpkyAkKZossZMyBQstFs0yZGIWzRbNMmRALJi2MyZABbGLYzJkYgCYBMiZGIEmLJmTIxAmAZkyMh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70" name="Picture 10" descr="http://t2.gstatic.com/images?q=tbn:ANd9GcRBgGJ08joTF86jPNP5LPNgIvClXPLfveRzjKS9kBbY0GdeYQQ-"/>
          <p:cNvPicPr>
            <a:picLocks noChangeAspect="1" noChangeArrowheads="1"/>
          </p:cNvPicPr>
          <p:nvPr/>
        </p:nvPicPr>
        <p:blipFill>
          <a:blip r:embed="rId3"/>
          <a:srcRect/>
          <a:stretch>
            <a:fillRect/>
          </a:stretch>
        </p:blipFill>
        <p:spPr bwMode="auto">
          <a:xfrm>
            <a:off x="5562600" y="1905000"/>
            <a:ext cx="3124200" cy="3124200"/>
          </a:xfrm>
          <a:prstGeom prst="rect">
            <a:avLst/>
          </a:prstGeom>
          <a:noFill/>
        </p:spPr>
      </p:pic>
      <p:pic>
        <p:nvPicPr>
          <p:cNvPr id="15372" name="Picture 12" descr="http://t2.gstatic.com/images?q=tbn:ANd9GcTyw3MfNYUqFMcaoxrcSr2UnrrVLG83FGJpFDFfbvaxTJU3h-rt"/>
          <p:cNvPicPr>
            <a:picLocks noChangeAspect="1" noChangeArrowheads="1"/>
          </p:cNvPicPr>
          <p:nvPr/>
        </p:nvPicPr>
        <p:blipFill>
          <a:blip r:embed="rId4"/>
          <a:srcRect/>
          <a:stretch>
            <a:fillRect/>
          </a:stretch>
        </p:blipFill>
        <p:spPr bwMode="auto">
          <a:xfrm>
            <a:off x="685800" y="3429000"/>
            <a:ext cx="4038600" cy="2687506"/>
          </a:xfrm>
          <a:prstGeom prst="rect">
            <a:avLst/>
          </a:prstGeom>
          <a:noFill/>
        </p:spPr>
      </p:pic>
      <p:sp>
        <p:nvSpPr>
          <p:cNvPr id="15376" name="AutoShape 16" descr="data:image/jpeg;base64,/9j/4AAQSkZJRgABAQAAAQABAAD/2wCEAAkGBhQSERQTExQUFRUWGBgXGRcYFx0YGhgaGB8XGRgaFxwYHCYfFxojGhcYHy8gJCcpLCwsFx4xNTAqNSYrLCkBCQoKDgwOGg8PGikkHyQsLTQsLywsLCwsLCwsLCwsKSwsLCwpLCwsLCwsLCwsLCwsKSwsLCwsLCwsLCwsLCwsLP/AABEIAL0BCwMBIgACEQEDEQH/xAAcAAACAwEBAQEAAAAAAAAAAAAFBgMEBwIBCAD/xABLEAACAQIDBQUEBgYHBwMFAAABAhEAAwQSIQUGMUFREyJhcYEykaGxBxQjQsHRUmJygpKyFSQzQ3Ph8BY0U2Oi0vGDk7MldKPC4v/EABoBAAMBAQEBAAAAAAAAAAAAAAMEBQIBAAb/xAAxEQACAgEEAAMGBQQDAAAAAAABAgADEQQSITEiUXEFEzJBYZEUQoGxwSMzodFScvD/2gAMAwEAAhEDEQA/AH1sL2jsskfZhtBJ7rHh768fZl63OUSB+jr8KFbxuwWUJUgIZGhgXEnh51bt7XvWgjK2cMo9ocwTI14cOPDWiXLzmM6fUGtNuRjyMQ948Nnx2VpGaAY0iM0/Kah/oJRbYnNmW2SYOmYAEHhovL3V1vfiTcxRuxlLKDA5GSD8RxoVbQz59T1qRYcMZ9HQC1akHEI7O2Ur2wxmSxXRogCZIBHKAYnWTU7bLRLJJAL5QfanWTwg8CIoSuHJMCPf+ddnDMNSunXjQ9w84cqSfimyfR+8YVfHL8V/ypoucD5Uq7gpOHXwCH/pP501XOB8qqL8InyN39xvWZrcH9Ru/sXK0fDeyKzi439Ru/sP+NaRZPdFFHwCDb4jJJqm9yLnpHETxkaVaRAKo4/Z4dlORCPvZgJjwMTNcE5Id4e9hMQI/urnH9k18/bTf7V/M19DbWSMPdA4dmw+BFfO+0h9tc/bb5mktSORK3s782JVJ1qUHSoCNalJpQiVwZoOxo/oq94WE95cT8jS0p0M0d2Dc/8ApeI/w7f/AMlABw9Kb0/FQ9T+8mnmxvWTbjf76P8AF/8A0NMe/wCNbdL24Y/rg/xD/IaYt/R3rdL5/qH1mbP4jHb0tWv/AE/lSrsNv/qKf/cfi1Hdp7XtYe1b7W4qaIYOpgAagDXnS3uvi1uY+26MGQ3yQR07x+XKqthBAxJO0jmahfb+uJ+z/wB1EXxUPlysfHSPiZ+FCreIV8UhUyMsT6H86MOgzKek16Zk01w90AiSBPCu5qNlkg9Jrk9JJr9UT25YGTp4/Mc67Ez4V6cg7eL+wb0pXYxaJ/VPymmXeZvsD5ile8fsT+z+FEr7mj1GrYVn+qWl/UH50N2lZTtDbDQ7+E9IjQiYovscxh7X7C/IUt4q1ce9dNrOCTkkiIHEwT19kRWfOAcZxB20WAm2FM3O7GWIHOJ4edDr6DMfP5VYvbJvWnzXEdl0BKnMI8SDoarPd1MaCTHlypNt0boAX7Qlty3nGWQJQgk8vtLOvpNDXxQGQakm0mkacWEgzJ8qK7V4A/8ALfnHOzQjEhF7MkZj2cd08IZ46dCOs1TfqInsxY28pN1W4d0eHNvdQNsREidZ0GnEGdPQAa9aJbzs4vILQbKUI4zzI14yY1pVvW2EnQxHXWQTOsTr86jNVlzkz6GrUbalAHUbcDeJ4AywGnXQcPef4qJ4dNeMef8Arlw9aTre03TIbRcMo0AJ4t7WSPTSjljEOwk926BJUlhLFtepBM/OkbqCOY4mpDcCavuliRaw7McxC5JyieR1jjTQHzJmBMFZ1HUUqbmS+FYNILLbnSYMGdOtH8ZjgtsrqTl5DhpAq4g8Anzlp8ZP1iNc/wBxu/sPTSu3Gts4aIUk94FYXXWYiPOlHF4hUwF5mIAysJPU6AeZNZjvjv7exZK5ilnMStsETqZGY8/kK1n+mBOMpL8TTN5fp3sWWyYe0bxHFycqfu8289KTsZ9OeNckBbVtZB0BMRylvnWbXsUARAE8zxqK5iZaeIHCfnXhmdIE17ZH00XXLW74lXUrMRlJGkdRJ50ubQE3GddVJJnwJJHCktLpaDIGsHxB/wBfGimy9pFXCH2D3SOevQ+vwoVqb43pbvdGFBXRNdYixlaPIjyIkVxSBXEuqQRkR32DdI2ZiBrqlrXkIcnWgo5+Ro3sk5dl3fFLR9z0AB401WMIIgvLt6y/uCv9bH+I38ho/wDSBcClWPBQSfSgf0e/70P8R/5KL/SThzcXKOJUx58aSHxn1mmxuGZl2M2i95zcuGWPM8hyA6ACrWxtvXMLdW9bglSJU6hxwg+MTB4ihTgjQiCOIPER16VBevQKfXviM27CmD1PoLcjeqxiWV1OSNCpPMiBlJ5+HhR/ae2cPZuk3GEiO6O8ZjiQOHrXy9srbrWmPHK0ZhMTBkEdDzrSNkb1o4XtgLiEwLsDOvhcEiY69BOoo1jMBkSJTXUz4cnE1m/vdaa0Xtuo599Ty/VBzazQW1v8S4DjRTxSQG6aNrQDG7tsyB7cZTwM6ehWQPWKBX9m3k170dQcw96kgUkt7y/pvZmksB8Wf8TX8DvBbvuuRhEGQTDadBzorbxEsywe7GvLXprWD28Y6ETOnAjiPxp03X+kPLcSzfPtkKrnjPABoGvnTKXBuDFNb7GalS9RyPL5xs3wuRY/eHyNLWLufYn9n8KL7+Ygi3bXkWM+g/zoFjG+yPl/lTFR8ciEeEQ1gcdNkLc7ttBbBMRICg6eZjXwoNtzeR2ICtA8OTNry45Vj1NCNq7UKKqgmQY14AZVCge5j60HbGyNeOuviYHwj40K0hSRK3s/TL7sWN9YwbM29ct3FGeJMHiQZ1gge0edQX75zHnrS3aukuI6ii+LugOfT5ClwTCaxRkECMW8YPYaTraucOPC2dPdSVsHeC9acKwzKDAzAGAJOp4gZjrwrQNoWw9q0DMFXGhjjbY8Rw9mlt917Z1789c5PxImqjoWTwz5zdhoC3y2or3RdkDMubpqOMRzmaU1ftNF4gaA8/AdTzjoKYt8cMLTW0BIXIdOP3p59JNLtlwHE5vPp7qmGvBPnLVTFkVflLWznynVTy4+PD30fb9bKcuUzIJHQePl5VSvhGCye8CTKxzHAn41KQHIYkgiJjSYkS0cTpSFjbucGValZRtGDNF2BtNktKVjvBSTJB0BOgH+tKqbW3uYtANuBoWn8zM0T3V2Mt/DwWYQEEiNRBmaTcVuy31hkRgwDlVBYSdSNYJ1mKvUAFB6T5S8H3hz5xZ+k3azZbGHE5QGusOpJKp7gG99Z+vePD/XKtb3y2Cj2beIJ1B7MjrJZlPmJI9fCko7Ethgc2XWdaUNgQAGOpQbOR5xaeyRxEVDpWiHYFq8AZBjpQLbO6BtrnQSOY5gUJNWjHae4S3ROoyIqsauYW+SwnjoR5j/AMV4mDJ5Vbv7Av21F022CSO9ppPCRMgHxpsMOomK2xnEaL+LL2rLNoYIkcwCYHpNQZtNK7xB7loEQcgJHmTHwg1GlJW/FLunz7sR32W87OueCWvTvCgPWjmyDGzr081ta/vUDJ40VR4RA19t6wv9HI/rI/bf/wCOj++4+0QUC+jcfbj9u5/IKO76D7VPL86nD+4fX/U5d/Eqb57jJiYuW4t3mIE/dfRiM8cDp7Q9ZrLrO77tcZHUjLx6Hloedb5ixrbH64/lesuu43LcyFdDrm85MVWu8K5HcV09rMdjdRQv7skHwj3VQW7cw7ypPj0PmDoac8VtBOBMHxodisIGEiCDzpeu8/mjNmmT8si2dvxiUOa1edWkmBwIOpUrGUieEjwpkwP0qo5jGWJ/5+HPZXB4ssww/wBRWe7QwBQysiqn1kNx0PXr5+PjTOytx1JrF6m4M1zEbewl4RZ2iqzplv28jDwzAV6djpYRcQt0XQMrB1AZZkR3p0E8yAKzvGbnYq3aS81tezcZlIuWzmEA90BpOhGgE007K3wW5btWbrnD3LaC33/7G6oEAXAR9mxHWVPUcaWaoLgoZV03tKzISwjH1H78TQdq7xfWrNkkQ65g/n3YI8CNaj2pciyfIUt7NAQta1VgRKkyAZ0ieWvjodD1Ydq/2ceVM6Y7iSYp7QoWlxt6PU925sIdh2vaAtLN2f3imgMDjoQTSjdccjOvwI0rScVZs4i4tm5YvhoCrdEgd0DXwFUMT9FxLZ1vASSSCungdOGnKuWgsciNaayumsLYcGINgHOo8as7WxMXmHl8hT3g9w1w6XbrvnZUYjSBwrJt5to5cVcHTL/KtB247mb7ksPgM2TEwLNongJ+Nq5VPCbTtBfbtn94VcxKzhrf+vuPSUNosoKl4nhAH5VWQjaJ8+ykscS9thcHduS5ttAgTrHlFUf6OwHW3/C34U4bMwFt8NbdkDMZEjTh5GpX2EoaDbmehn5msGutj1CrZYoxuifhdg2LkmyiORynJ/Ow+FWdl7Fs3GKsuWCR3ZbUSDxYUyby7KwyYJ2W2guJlOYp3gcwnj4UB3Zugt68vHWhCipvyw34q4fmM0DdrZAsW4DZgYiREATpxPWp7OxbasXKhnknMQJHMcBy99e2e9bUdoUMcis+eoNWrSkLBYvpxMSfOABQyNvAg9xY5My/bGzu32fdXSVzOpI0BQyPeCR61m2I2TdewrwAxWT8YitG2vijbwRI4G5B8pJ+Yj1pNubaLmMjCNCfuxSGpsZdoUSxo6gQxJ7lDYmyr0Dvjxkc+cRTHcswpVjMiorON00iuWuk86mWFnfmV0qVFxB1jYK2w9wAEiW9wn31XsS9pywOqspnUNmBjl+lHvFGs8jUSOYr1sH9YDLbDEgZoGpOTvBQPMfKmqizMMwLhUQgRd2kftX6A5R5AAfCKgQ6V1i7Do/2isrHWGUg9TxrkezRicnMwgwMCPOy7IGzcSeJP1Uj5ECl/kaYNj3Z2XiJ5HDBfLU/nQHLoaaHwiJ19t6w19Gx+2H7V3+UUa3xP26f650H+jQfajzun4CjG9v+8J6fOpq/3D6z1vf6Rm2ggXKzGAGknyDVl+P2NbF0XM5JUQF5E9SPw4U5b47Vy3BamAoBPmZ/D50l3cMWY3Ld3jpHEetMaq9ixUcATuk0yqu88kwVt3Zd0gPbXM06jqKiwWHuKYe06+IGnkadNn2gEWdSBV5boqd+LKrtIzHvwwzuBiuNjI66j4Up7xbsrbMrWl4q6vKlneC1nWa7p9Q+8c8QeopDJ1FrZe8tjsPquOsvetqZtOjZblqeOWdCDA0OmlS7SIKC01z6xZcH6tfPt22UA9lcnUDgCp0Ehl0qnf3XdzmLIgPAsePkBJofbU2naxcjKxAOvA/ddT6+oJq4hVvhMhvW6fFG3c26L/ZkOQ9oKHVuDIpIVlPGQGUQeQHlT7tW93VHVlHx1rNfo3UriLqkahQD5hwPSn/aN4zaHW4vzFGQYLT1j71UH5CaPY21aWAC7THjHlzqbF7fRFMpc/hgT5kxSPg9rdmSSJMaeFXDvQmWIg9CJFQk9otg7iM+kJ7gZl7a+8xay4CqoKkEkyYPlWR7Y3Wa9ee6t6yAx0BmdAB+FOGM3gLTqPlVW3vlcQZRYRgOeuvwrWm1TuTuz9oY0EjwRlw+81jsLcWsRknu3GQKrEZtBm48TpHKoBj8MZjPMQDltaHke6gJExpNRbkXydl2J5XQD5dsf+6kfZuMw4uXu17Ts+1uxBGeDl+6EInxn0q3ati8hsD0zJ9W1zt25M1TY15MoV7jHic0lQB5ZyABFEctsElO8OIPdYECObHWsp/2vs2Ue2ik22zEq3eJB0ysSOY411hPpJxFm7le2FUhe4wjunvKfVSIil11LZ5yR9o22g44IBjNv3j2NtlFtYRkbNK6lgRoB5QdKj3d2kvdHZgHSY6x5VDt7G2cXhDctWyb8qWHFyig6A8WAMaV3sPbOFw6BewzOAO+zZjw5LwpltZSiBiYoNJduKkcxj2/usMUbN8MPslAy92DBLQc3nESKqYNRhsQLjXrQ7lzuLM5nggQpIIWPSocPte5fJFi5aWZLLchVgxqIENM686GYvcu7bV7pxi3GVWKolg+cZh4UqNQ9qFkH3hhUiMFcztMcrWwhylD3iGEyTqKH7T2cly0VWAYOXhoeXDlyqnhb5IEmSI1iKsrm9K+eexy+WM+irrVRgCJ2CxJkq0hgSGHQijFhpFVdvotu7nMLmEmfDSqeE2mbjZLCNdfwGg8zVEqXG4THvQvBMMYjEBVMmi+5ezb1186J3BpmbRf8z5VY3e3BZouYoieOQaKvmedaZgbC20C20kAQMoAHv4VhSc4SJ36gAcRG+kDZq2dnEMc1x7qKCeUS3dHLQHWsuGorfN8d2WxuDNlSqXAQ6k6iRPdJ4gEGJFYnjN1sTaYpcQBhxGb5TxB5U4ynaDMaW5cEHuONlMuynAaROG5RHtGPGle5wNFrVq+cKLZtOD3PvIVIWddGn4UNfZd4jVAPNh+FG6UCerI5z5w59Gn9ov/AKtFN6T/AFq35r86p/R/s17VwFoiLnDxPjRDeDBu+JRlggFZ1HUUgiHf+s9awOceUo7/AOFzYnTmin3Ej8KScHhyhbsUcE8QW7o9Dw99aHvbKMl0jTKV9QZ+RNLt3GqwJAAmu6lmRyMdxvS+KkHykOHxxCiaspj5oSzwa7W4KTZAY4G4ly5LHjAqK8oymeWtcfWK4uYoqMw5a+dYQHMycQRhsOzXO8ncIOpGqjXWl3b9tO2ZAHLjKoIIgmBoQRMzp6U/YveC2ywFJblPAHr/AJU47pfRph0wpxOIthr9xS5LyRbVpIhVIMldTGuscqsaTcxLMMSVr2CoFHMVNg7H7AszcbrBzHECAIPjOY+tX9tXrQaxq8551GmgJYkjwFXMbZRXAtlCsD2C5HP/AIneB04cKAbyYZme0oiZYe0Oanr8zVCrkt6yU3QljDbVtXJAvKI6qw+YFRXtv2kOXNbf1pNubOKMVdSCNCIBj1ViKq3bQUzqD5H8qmt7N0+eCYRb3jNitr22PcRZPQzx9ajG1cWNEW4FHARwpa+uEH22Hr+dRHb7j+8f+P8AzotenVOpr3xmybiaYFbR9sXpjwFxWn3TQTYW7mPuPi2sMtsriboOZioJ0PdVRBEHjVPcPEYgYy6vaJFq3JHZ+1LhNP0TMGemladbxV0j7h8wfzomp1TJgMs0tNZbdUcj6zJ8VutjruJVcRauSzqrXAmkEgFiwGunM0M3qsucVeuMjqpchAykDKvdQCf1QK2HFbZdSFJWSQNEniJ5tqeHKg2+uEv3sBcCktBVmUCO4skwANY0PpSVdxsfgRshkGTEnZO+dy1A0y6CI5eBpj2tgBicE1yxbftXDNltrmYMfZiOC5hx5ZjWbW1jhTPu1t+5ZM5j4UwhFRPHE9YDcOTzHrcfYmKXFi69vsbZw+RwCMwcsrjQz3vaBMCBFPl7FSMkkg6a6kgaGevOs43d3qP1xDOlwMrD9kFl+RHrTR/SgyhpytxAPGJPz40tZqWfoYECdNtbk5iNtPYrYXENbOqHvWz1U8j4g6H0q7ZsiONEN9Cr27V1WBKNB11h+v7wFBsLiJqXevOZY0zZXBn7G7q28SyC4zQs6DnPKmHAbHsWEFuzbA8REjqc3XyobauUZ2ZeAWW8/M8h+yKKluUAJgbq/FuAhrZuAWFJXTiM0k+ZJmjaYpFETQbD7XB7p0nnNRXsWVbgvXrRVuFY3DqT2oZ2w0ZLV8NwmlnfvZAvW81tkW+vs5uBEiVaASBxgxX7G7wMLTZRDxofnHjQZMZmGaZnnW214VcDmap0LFsniQ4DZuRAt24bscgAi/LMfeKttftrwt248VB+dU7uKihO0toaQOfypL8Tc7cGVq9GucATnG70XDciylu2BoCqiSOZPmRoOlfv9pLumeCf0h3T+RqutgSTHGh+0rWZrdlfavNlkclHtn3aetU0sJ7lFtPp6aiSvUO4/a5xllwIFtfvmdXHAIB4nVuGvOlTDXE51oI2SgtqiiAoCgDoKUdq7jXJa5YaNdQdVM8NOunKl31aXtg8SSmUH8ShdCnhVR9OdctsbGD+7RvFWj5ivw2Niz/c+9xXlCj8w+83uz8jPRe8a7F0V1Z3UxjfcRfNifkKIYXcW4T9pdHkoj48a7vrU53CcJJ6E/bv4BS/aupZF4CCQzjke6dBIMR0FabhbzPhSyNdSFZgba53BJPsIQJYBQcpH3jpSzs/aeGwa/VlTtrhM9kIYAnm5aQnzots/YjFSWbIGB7tt8qoDyBHeJHIzyq/p9rVg9eshaimx7M/KLmPxbNdzXHuXGAAzXLXYuYEANbgZY+OlAdoHNftDJaY945bmiHQiHM6LrrTdtPYKjhfe43W4c5Pm4M+8UoYu0BikVzZEK0i8w7Ll/aFTMH05V2sEZmLq2QDMVd6sJkukC1btjQxYvF04cjNL7uw53B+9Ipk3rw6i6Yt4aImbDyhgcR51oOztk4TC2bQtWkN7s0LvcVXlmEsBnBK69KXssWsZaYrrZ+pja4s/pt6qDUwDfpr/wC0fyrXsRtzJOZ1XyYKPhAqm29g/wCMv/uf/wBUBrufhMZFB/5CAth482ceWGJwlwXbLG4wdlB74YqMyj7QnULwrScJiRibSNbcgEgzzjX8/ga+cBe7+bhrPxmt+s43s7tph7FwKh6SRCH3wP3qF7RHKmd0XGQJax2Ks4QAsdSQATqSTw9dOXSr2D29btsjMGdStzRVzEewNRyGpFK4bt9pAnVbFprgH61xhbT1CKxqjvbt+/hCDh7jWmdwSVjUZWzAyOE5T6UnpcixPr/4Ri85Rsxe3k2clq+5sybLMSk6FQdcrcdQdPGqCPFFLv0j466Dad1vKeKPZR83uWZ8ap4LY+IvEhcPc04mMo//ACER5TVd1X5kRemw8ACcYXaLLftFJzBpgc44j1EinKzto3lUMVFwC3IB7k3QWtqpPFssaUD2PuRcN0tfm3KkKJyuDyYRMRx86N3NwMyFRfUSxf2TxMKI10y21CA8szGk2ekHbujBW08gQrisMvYure2VMAcFPEesiqGytm3XAOQgHm2g/OiWF2ccMuUs9xQTlZmzFRyUmATHXWiH1upN9wztlClGAzOMPgAvEyanNyBVK9jfGoWxlJE5jW3zl1sTFQYzaxlT6flQ67iqoYrE6Vtc4xPFR3GT67mFCBjcrMs6Tp66/jXC4oQKB7Ux8XB4gj3QfxrddZY4nCQBC2K2j48KEWMXnYsTpwHj5UF2htQmFHFtPTnVnBYwpqBP4VRro2D6xvSEEk+UabLEiT3RVbZ15W2mq/8AKhPEgkuB48D6Ux4D6P7l1Fe/fyyActsTE/rHT3CrZ+izDZlYviMysGVg4UgjmIWtEqAQT2InrNdS64Q5OfLiX+zEV69r7ICfaYt6Duj8T60SfZyKsnMYHM8Y8hxP41YwyqoAZASoAnT14+M1OWrGeZLbUZwQIups8sdFLelW7Owbh+6F8zFM1vECNOVdtcrY06/OCbW2HgAQEm7R++49B+dK2/WzrqG2lq4UtupzsPbJB9kH7ogzI1p/a+JiaB744fNh8w+4wPkDofnTFSIhyBN6e5muUWHgmZvgcB2QhIXy4nxJOpPjXV1z+kauTVbFOApJ4ATTnvGJxPsFVFHXAgfHX2Zks2yQ9w8R91ebeB6Voex0t27a28ilVEaqD5kk8SaQd3MEWvm8/FlBA6AzA90U92G0pfV6hq3CIeB36yDZjUMXbr5ekTvpC3TicRZt2+yjvqqkMvVuJlfERHSk3H733rjMGjRFSRppEA9JjnWzm7FZXvxu32GI7W2v2V1YA07jrBI14aSR61Q01q6jwv3I+ppNPiTqKFrBO2qrc/hJHvOlWlwFyOK+pH/dUTID/aXWP7IzR4SxAojawwgRqOsr+APzqlsEmbjD+1PokCybWJtt+qQZ9Csj3xRLZN1ypwt0/wBmNCOIgrpPODBHlTZhbon2WIgjpHDx10mlrFrl2i/LNr09pZ+a1P8AaGx6cr8pW9mKdzq3l+0lwO0+zxWK1UEiyok9AxMer1FvVhhcbDu2QqgzMHMBpER49dKC7VP9ZvfufyCn/d4YdlUYnQZFAJEgQTPzFT9On9RDnsD9o5qUCUiwdkn94m4feVbZi2lq34qoSf3oFWL299wHvaE8IINalY3HwN3UQ4/VYfGNRWb787qLhcWQFizcE2+YEABl15g6/vU3fpUA3dwOn1pdtmAJWtby5yA0zxmjmG2ppJpHwGw2+sAhw1mDJOhHh50w7TvhYKnThUu+tNwCSmjMQciGru1YHhQy3tcDMs8DS3tDbJCyATMgf+aH4bFNJZjqa0ukJGTBm5c4EcG2j41z/SNLf1zxrltoDqPfWhpDPe/EPXsf41TxO0hHGgh2kDMGYqncxhY6aRTKaPzgW1QjX/SYCjWl3bW05ZY6/hUmFwLXBLNC84En0o+9y1hcOHUDMxy254l/0j+yNT6DnTdOjCnJi12pyuBE3CsTckgiBpPjRuyZFCbj/aa68OPWBNF8BhDdU5eI5Vi7uWPZ2fd+s1PdS7c+q2Srn2eE+Y5yKNjG3uoPmo/CgO5oK4W2jcVkR+8at4rajqzqqzlA1jwBk++AKltnJxJlteXIxL2J2y6iXNsdJBk+QnXWpBjLrcCvoo/Emg64C7dnMcgaCTGpgKQADwAM6GPWjWDwoRQo5RrzMQJPurEC1aLJPrFxNWYn4+7SKI4W8WXMSdeR5Uvtjyb7JpCkAafqgn4n4Ucw5ECinuDsTCg4knayeFcY60Llq4hESjD4aVYW31Jrw14cGLZ5BEymdKGbYOYJbHG46p6E974Ud21hOyv3E5ZpHk2o+celL764zDiIgXX9yhR/NTSNg7vLM+x1Fm7Tbh88f5hG24XEOBwAWPLWmHDPoKVe2/rDnwX8aKDa4UakVKsBMQHHEOM4qs6I/ddUcTMXBmWdQCwGsCZ0IoZb2wGMDXyqwtz0oumco4gLl3KRLd/6FkyOwdDcJkKtoKg1BgG4XaOPOul+iJQB3rvAc7fqNF5cK0XZN/PZtt1RfkKuTX1XvDPlsYmSYHBKrBc4ZgGi2kvEmdSrQIjgSPGgO28Bca/mtnKQsSzCRqdZjKPaiKK7AxuLvdqFtDAd2UPZhi5nWQxHAa6AamrN7CC5aNnFXvrKk5swbI4PhliV8DPGvn7tWqZUmWtP7xW3qIjXtnMrM12/aLNGrXFJ00AhB+FF7W9eDTuvdBgRojHUcR7NOGA2Faykqto6RnVQlwDkDpr79aA7c3CsPPaMwDKQjAQtpuIIRYBBjWffQqtdV7wF88Q9zPYmwY4g1t+cHmDW7j226qhX/qbh6aVdxu8d3G2GtN9vbJENAZ7ZHBlKkHr105Ut3/opIV2F+AoBU3LZRXnXQ5ifWKWMVhMRgnElkPFXRu6w6gqYIqyl1N5wrcyWyunJEe72HK2bdmwGzTwKxmn7xPLr4VYwGxECHti1xuWSCFjwPtHz91J2C+kLELpcC3R1Iyt/Ev5UTsb82mjih1MPwk8e8mvTlQTpCPhOf3jLa0uMHiM9+59YVbRbDXwplbdxOycEaaRljTpxqltHAgCGwlq0R+iDDDqCDy8KH4jerDupF1AxjutIYA66gjVajuPiOzHZ3XFojRbrKR4ZS2usiOFYG4cNxM7geoL2laQgwCvSDp8aX7xYeNMN/FXgIa2pA4GInrqDBoW7CZiD4Gm0xBsfKUsE+pHgD7qJ4eyoIZ+GnCubahuk9ad90/o9OLRn7RraAlRGpZhEmJAgfOjEqgy08vE72Bss3z9h3xI0mMsdRxApI3qx4vYzswJtWj2SkTBCk5m9W+EVqOG3BvYRy6P2gAkGMjacQwBhp6g+dZBtPDI2Mum0gFnOxVZkBdeczE8PStpYtgysBdmeWxDxyBIoxg8W1hww4c+hobs/CszOqKSM4ygCSTJAA5nQ01WNlm6pQ22zp7cCSo0OoHmOFT7uDgz6X2ewNec4jNu1tR2LXwR2AyqRzDRLeY1Hu8adrSCc2kxxjWPP/XGk3dTZzWsJeR1I+0LDMpEiE1g8tDRrZO0P6vr7Vsm3/CQFnzVlNR7MB2gNQNzE/We7x71JhULMdAQJAkknko61PsXbwuhSwZc0RmUoZPIg/PhSfbwn1valu23et4ZO1YHgXb2QfeD6GmzeG2SmYHvCYPiAWU+jAUMrtRXOcnn6YPUVByxX5QpsCwly21xoOa5cMnwYqI8NKMi0FgLQjZeKDgRAWAQAIAB1/GrmJ2ratqWd0UDmzBR7yaYPkICwMTL5NflWlLG/SdgLQJN4OeltS/xGnxpT2l9OJYEYawF/WuHMf4Rp7zRVqdvlBipycAQt9I028QjDQPb4+KmPkwpNwuLnFqTGll9essv5UD2vv3fxTA37mbLMAAACYmIHgKh2Vi2e+cgLEpAHmR7qZ90Qpz5S2t4GnWvOSCP3jdg9nm9dd2aE0GnElePkKY8HgrKRCLPU6n3mh2zNmMFUExHT40WTAL4+8/nUeyzJxmbAlwXljQCor0EcqjfBLyJU+cj1B/Cqt9mXjqOorlZKnMywGI07J3gjD9iHVLiAgMwkcTykTx/yNA7u2McCft3/AHQuX004UuY3HRcWDGYH4f8AmrzbanXSqTe0LKjjAIiC6ZASYx4ghStxDbHuAM8QYFB8XsjCljdhkVTqbTmUbnnWSuXxihGMsECWRsrcdQn7IInIx9B50PBe2xNpT0IDZHykcSraNr0keVJJoXXpo4alC5zG65gkVgQ7oHjLdDCGjkYAAnx48qt4k5QEDIxfSCC2kcSATp56Ur4G9iBaa21nLbYABIZvMjIdJrx7d15thH01yj7PT3zHjIoY0LMcEzAVm6MPY7aViyoN1kdzpljjPIAk/KkjfDauHuoUOGCsoOVsuXKf3Y5xyqa7sk2Tmc20k6hHD3Y8CSTPrU+0sUtxES2uRLfAtBbXiTOnD5U/RoRWwYEk/aZuTCE4zMtuWiCRoY6VAa2Gz9FwuILneuTqlyAEI4QwSCpkTMH140rbxbv4ewCrG4bx5L9osjxhY95NWRbzjBkb8MSM5H3ibZulfLpTPsHex7admXuZR7AzEgRrlAJAA8aX7uBI1bueDH8ONWNm7PFxoB01kxxjkBz6V21VYeKCQkHiH7+8j3WyFEgkyxRc+nioB056kGqlzCMzZUUseQUST7qNbP2TZyjMXDSBlytEcSYCEx58fjTRsbAWbl1e92a8D2ZyhgCNGECASY5njSJvSv4RGghPcRcLu7fa6tpbbdo0Qp7p1MTqeFb3uxsD6nhUslizAks0cWbUx4cvIVNs7ZdlYZMOkgCHgFtOrNqffRcAcedAtvNgxAsx6la9JHCaU9pbh4K9cN25hrbOeJgrJ6kKQCfGnN8Qi+04HrVDF7ZtIIEMePQDxJOgFA3MvRxNIc8bczFtvYU7PxeI7Jci5lezzCAhZKT0ZiPCBRLZu12snG4hQC6myongWcCT7gTR7fTa+FvWsrMl17csUXiwgyqnjoSDHPL1pEu7ZtNh8QocF3vW2Agjuoup4dSR10prPvFyRKelIA2ERrwO+zXiDe9kgoTHsnQiY5d6J8qkwxIu3V+64tvP6wzWz7wqn0pb+rKuDsupBLtcYwQY9gLMc4WmYXYTN0XN7hNS9Z4Tx8+P2lCypAodOOZz9HtvN9cxJ/vMQyKf1bQj5tTBtZ5tE8dQfjH40hbo7VRMJbRiQZZjPAliSTTi10NhRGoMAfxV29j7xlI4HH2iC0sihm+cz29vXeuHs+0IUd1QpyggaCY9rQc6KYHbCraFm8uZSIYHgZ4+vjVbYOBS1isYxANq1nUZhIIk9eOix61T2dtC2yMxALjVRxAmflVCxQRwJSRlIIx1LmK3BW6obDMdfuudI8Gj5++gt/cHF2GzhFurzFtgxjnoYPwo9Y31CAqT6VPgtuvcYBAY5nWB76wt1yfEOIq4VjkRA/2cuXboW0CVbmfudQ3QjpWk7vbuJh0gDU+0x4k/65Uct314wNePiep61M1wRpS2q1TuNvQnq6EViw7kapXLXIry5cqnicTU/BjE7vYuKq3doaRVLE4ugu09phEZjwFO6eokwFrhRmd7V7Ysj27bMgLKxHI6VymMMD8x+dT7rfSBZt2UtX0YcSXHeBLEmSOI4gelM67Y2ewzdra111/zFVX0wbgjqSRqT2J5ir+D7iu7XCTqGYmAfKFrh9kiA1qDb/4Lz3QfvAxoOPSiG51rC4vtDk7O4oBgEERwzLpy5z7qpYvaGFWXW6E10yxmMSASgkE/w1pip4AMbpvZiRn/AFOm2S+n2jIpGgDlp8FkgR6k1W/2euXLnZKS7wSZBEDlJaqV/feA2QZj+me6CPETqfMkUc+i/bD4m/eYuCttQMq6IC5PIaTCn31kIVG4zbas15wRmU8D9GV29bdrlw4eCQO7mYxp1gA6aik7GbL+rzauXNUfvZlj17x70xz5GvoRxOhOlZr9KP0dtjDbvWyA6Aq/LMvEN5rrPgfCjU3bTz1J11z3Elu4j4/6S2FsWkdmUCMqDIp8+bGl27tLFYgwPs1PD7o18TqT5U4YTcq3Ze2gRi5BMsNCYMBWnLyMa8uVMmB2SSD2tt5BzKWghQBEMDoBx5muWa//AIiCWkkczP8AA7hAqLl65qxEL11jvGdNfGmfZWweyB7NFTSW5sCZIgRMgctdNfCmW3ZIIa4+RY9jsm1Hte1qOB4GI8Kkx2Nbgq8IBJIyyBMKIlo+dT7LrG7jVVIJ4lKxhRbUF0IJPIgkkQQV1GVeGmnOqD4O41xrkA5mAAGmVJliBPHwmrVoqTmuMMo/SJ8tT08qYre6ztqGVZAMaiBQyRWcse/OWFWrT9t2O/8AUoptJF0GIxSDoysw/wCmRV6zttjouNtHwYBT8wa8v7p3wO6Ub1/Oqz7rYkiDbBHQFdfjQ9mRkMR/n+IIih+feL+uP9S1ca4NX7w6gXIPqFahONe27hjGgiGzGJ4/d8tPCvf9lrtvUL2PiLnZ/wApipLIy5hiL1u+sd0Bc1wN/iLAI8xQsAdPn9Of5mdiZx8X/WBLuMsrcE3cpUEQF01jQ6SdNNf86rO1m8ArJbdiIOokR0YLPLmTVixuyLrswYcZgnX3SKv3d1HVCbVsMwiBmgz8V00re8A7fnOWItbERbxmyLVoZrQdSxIKsdBHSdfjyozjHjBu3/JP8n+VUNp4d0Ve0JB0JQiSpkgiSNBw0qntPeZBh3sG3czG3lVgsqSR1Go91Esra0pjnmHLZ02fWD9npFpP2R8RNO+MxHZYAkGCo49CI/Gk/DW+6g/VUfAU+XNli/Ye285CWmOOgB0jnpWtSwNoBjGr8FaA/LESt2r4a1ikOrONJPGQR89PWgex2UNcUqVYRodCOunnVu1u/dFxjh7hGTiLkAxpJMcuGpFSfXbzSl+2mXjmUyD5kagaTTpwQSJNN5LnHRl7A4q2muVZ8QKvW9sZyQselDMI9gDW0pI6yamO004KqqPDSkXUnoGHU48oYw92BxJ86sYbGd3yMUGt4sVCm0IzeLGhNUWE2GAMN3sZ40OxWNobf2h40Nu47MYGpPADUmi1aYmCsuAl/EYukzbm1e1fIp7oPvNFdp4xBZud4i5oAsERrqZilzZuCe45ygsQCxAqzp6QgyZG1V5c7RLZavO0rhgQYIg+70PSuSacHMQhfZO8l7DuzhxbLI9s82yvocoB0Pjyqnd29ytrPidT7q8wGyFYIzEkMwUjz8afdm7EtIjdmuUroWOpMGPAilLbUr+UYQMRwZn9vDXrzDOSAeug4xAHnpW8fRVu39SwjmCWuPmPkoygaeM11u1u5bLKSWPdzwYI46DUEgTJ0POmu8BbthFEKBlFJ2Xlx9IUIAfOWg+eI+FWmw8jxqOxbCqsdBVq1Ql5MG7Y6idj93XDMEVWztoXAy25I8jAHITOlR7Uwi2OztxKEHur3Z4FiwEydCfM053rUkVUxeCVs06iue6HMIt2SMzNsXiVVQoZkmVQklpIEkONGVuEwefjQe7tK0bbW7zXD2pB7TJpmUCJAY6cB3Z4UzWsCFvspLNoCTprygiDPCZ40J3k2XaZlthFEAMCOQIMqAdBy1oRZc7TGVz2IvbS3nw5Q2mBEQM1twZC/tDSYBqPDbzpyx2LHm/5TQ7e3dqzad1UN3Qpktxza8OXSgLbuLoQxAImIn4zVKvaUwDx9QDDNqTu8SA/qZotjeThGOvHzux8wKO4bed2ABdbg8SD8RrWF4nC5HKgmoy7K0Bj762dPu6P+Joa2kcNUPvPoNsZbuDvCD5k/wA01Wu4YHgZ91YVY29fT2brj1NE7O/uMtxF3N+0AfmKXbRuOjCV+0qE+EETXltlTIJB6inDYbm5aViOo4dPlWA4f6T8T95bbekfKtU2Bv3GEtnseCjg/Pj+gaR1OnZQCRPavUJeg2dxh3nwFlrRe4JKkZY0JJ4KOoPSky1sC0f7S09t4LFUbgvIkCQJ0ER11q5ituX76274dFVmZRaNtXCxrmLHUnyirf8ASmIEg3EA0AyWlTjEySSTM+FAwyDgxamyyv4TB2F3ctKyllu+0IBYCY6yi6aDgTxpgG20t2yEVLbE6Fmz6mBwHMg6a86XcT9q6q7XGMgSzkxPQAAD5cNKJvsZUhVgAxMrJOsddNTMiDpXGYE5PcLY72/GcwLjbGGnvm5GikSQQWE8eM9Rxofid3LeXQuQSyrcEBUC2u1Vr0qS2sjiugY8RTCsLfykBi8QTPdjTu61Ju7glN27ZuTctoxAUmAcwAhv0gMogGmKHCtkwFm4r4YivsS0ovObeKIsu9vs84DXClzD2+0U9n3VIvnuwYIXUyaksbFRLxAl0QTOUFXbtcRZ10giLUgdQelGbGzWuYi8Ld17SgZIlmIVGVwqtmBUEqNBpEip8Fu7aEqQSFUkLmYIGMSwQNAPlxp86moc4i+23rMBXdiC3Zzt232a3Q6i4Jz2xYgF2shRrdMhc40ENPH9tDYVqz2hLX3W0ShALLnIu4e2GzvYCrIvMSq5/uQxBpnxu5+ZkcXSICjKwLrA5AFtBpwq/e3ZtsiuWaVXIADK8QZh82g/RmJAPKs/iax+Wd22dbokYfdi091Fm8Lb3Owk3O9n7a7aDAJZYkstosFgKIaXAiosNu7ZuJZW4G1CnMo7OWe1s0qHdLTZYN18pKxmYZmBYsWy9u/ba6VEoCuVshKluLHUGAC3e4cedU7m5SW7bvau3UKzrnYkg5UIzBgQCAv8I6UZNUhIGJ73LEHLRFXZXaWmW8MRdbtDaWMs24R37R2KnOmh+8BCXDOmlrDbqWEa42XEgW3uWcvaBWcpewtrtA3Z91SMQxKwYKjvHWljbl97Vx7auwU5lYBiAyhiApE6qMvDhqa0vcDYSXMHbv3S1244KguxOREYhUWTooKz506x4iIGWgXaO69skD7VtLgl2Babdx7cyFGjBQcusGdTQV91xJ77+4Vp2I2WigwI/wBT89aDXMCsmlSWzwY0FGO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78" name="AutoShape 18" descr="data:image/jpeg;base64,/9j/4AAQSkZJRgABAQAAAQABAAD/2wCEAAkGBhQSERQTExQUFRUWGBgXGRcYFx0YGhgaGB8XGRgaFxwYHCYfFxojGhcYHy8gJCcpLCwsFx4xNTAqNSYrLCkBCQoKDgwOGg8PGikkHyQsLTQsLywsLCwsLCwsLCwsKSwsLCwpLCwsLCwsLCwsLCwsKSwsLCwsLCwsLCwsLCwsLP/AABEIAL0BCwMBIgACEQEDEQH/xAAcAAACAwEBAQEAAAAAAAAAAAAFBgMEBwIBCAD/xABLEAACAQIDBQUEBgYHBwMFAAABAhEAAwQSIQUGMUFREyJhcYEykaGxBxQjQsHRUmJygpKyFSQzQ3Ph8BY0U2Oi0vGDk7MldKPC4v/EABoBAAMBAQEBAAAAAAAAAAAAAAMEBQIBAAb/xAAxEQACAgEEAAMGBQQDAAAAAAABAgADEQQSITEiUXEFEzJBYZEUQoGxwSMzodFScvD/2gAMAwEAAhEDEQA/AH1sL2jsskfZhtBJ7rHh768fZl63OUSB+jr8KFbxuwWUJUgIZGhgXEnh51bt7XvWgjK2cMo9ocwTI14cOPDWiXLzmM6fUGtNuRjyMQ948Nnx2VpGaAY0iM0/Kah/oJRbYnNmW2SYOmYAEHhovL3V1vfiTcxRuxlLKDA5GSD8RxoVbQz59T1qRYcMZ9HQC1akHEI7O2Ur2wxmSxXRogCZIBHKAYnWTU7bLRLJJAL5QfanWTwg8CIoSuHJMCPf+ddnDMNSunXjQ9w84cqSfimyfR+8YVfHL8V/ypoucD5Uq7gpOHXwCH/pP501XOB8qqL8InyN39xvWZrcH9Ru/sXK0fDeyKzi439Ru/sP+NaRZPdFFHwCDb4jJJqm9yLnpHETxkaVaRAKo4/Z4dlORCPvZgJjwMTNcE5Id4e9hMQI/urnH9k18/bTf7V/M19DbWSMPdA4dmw+BFfO+0h9tc/bb5mktSORK3s782JVJ1qUHSoCNalJpQiVwZoOxo/oq94WE95cT8jS0p0M0d2Dc/8ApeI/w7f/AMlABw9Kb0/FQ9T+8mnmxvWTbjf76P8AF/8A0NMe/wCNbdL24Y/rg/xD/IaYt/R3rdL5/qH1mbP4jHb0tWv/AE/lSrsNv/qKf/cfi1Hdp7XtYe1b7W4qaIYOpgAagDXnS3uvi1uY+26MGQ3yQR07x+XKqthBAxJO0jmahfb+uJ+z/wB1EXxUPlysfHSPiZ+FCreIV8UhUyMsT6H86MOgzKek16Zk01w90AiSBPCu5qNlkg9Jrk9JJr9UT25YGTp4/Mc67Ez4V6cg7eL+wb0pXYxaJ/VPymmXeZvsD5ile8fsT+z+FEr7mj1GrYVn+qWl/UH50N2lZTtDbDQ7+E9IjQiYovscxh7X7C/IUt4q1ce9dNrOCTkkiIHEwT19kRWfOAcZxB20WAm2FM3O7GWIHOJ4edDr6DMfP5VYvbJvWnzXEdl0BKnMI8SDoarPd1MaCTHlypNt0boAX7Qlty3nGWQJQgk8vtLOvpNDXxQGQakm0mkacWEgzJ8qK7V4A/8ALfnHOzQjEhF7MkZj2cd08IZ46dCOs1TfqInsxY28pN1W4d0eHNvdQNsREidZ0GnEGdPQAa9aJbzs4vILQbKUI4zzI14yY1pVvW2EnQxHXWQTOsTr86jNVlzkz6GrUbalAHUbcDeJ4AywGnXQcPef4qJ4dNeMef8Arlw9aTre03TIbRcMo0AJ4t7WSPTSjljEOwk926BJUlhLFtepBM/OkbqCOY4mpDcCavuliRaw7McxC5JyieR1jjTQHzJmBMFZ1HUUqbmS+FYNILLbnSYMGdOtH8ZjgtsrqTl5DhpAq4g8Anzlp8ZP1iNc/wBxu/sPTSu3Gts4aIUk94FYXXWYiPOlHF4hUwF5mIAysJPU6AeZNZjvjv7exZK5ilnMStsETqZGY8/kK1n+mBOMpL8TTN5fp3sWWyYe0bxHFycqfu8289KTsZ9OeNckBbVtZB0BMRylvnWbXsUARAE8zxqK5iZaeIHCfnXhmdIE17ZH00XXLW74lXUrMRlJGkdRJ50ubQE3GddVJJnwJJHCktLpaDIGsHxB/wBfGimy9pFXCH2D3SOevQ+vwoVqb43pbvdGFBXRNdYixlaPIjyIkVxSBXEuqQRkR32DdI2ZiBrqlrXkIcnWgo5+Ro3sk5dl3fFLR9z0AB401WMIIgvLt6y/uCv9bH+I38ho/wDSBcClWPBQSfSgf0e/70P8R/5KL/SThzcXKOJUx58aSHxn1mmxuGZl2M2i95zcuGWPM8hyA6ACrWxtvXMLdW9bglSJU6hxwg+MTB4ihTgjQiCOIPER16VBevQKfXviM27CmD1PoLcjeqxiWV1OSNCpPMiBlJ5+HhR/ae2cPZuk3GEiO6O8ZjiQOHrXy9srbrWmPHK0ZhMTBkEdDzrSNkb1o4XtgLiEwLsDOvhcEiY69BOoo1jMBkSJTXUz4cnE1m/vdaa0Xtuo599Ty/VBzazQW1v8S4DjRTxSQG6aNrQDG7tsyB7cZTwM6ehWQPWKBX9m3k170dQcw96kgUkt7y/pvZmksB8Wf8TX8DvBbvuuRhEGQTDadBzorbxEsywe7GvLXprWD28Y6ETOnAjiPxp03X+kPLcSzfPtkKrnjPABoGvnTKXBuDFNb7GalS9RyPL5xs3wuRY/eHyNLWLufYn9n8KL7+Ygi3bXkWM+g/zoFjG+yPl/lTFR8ciEeEQ1gcdNkLc7ttBbBMRICg6eZjXwoNtzeR2ICtA8OTNry45Vj1NCNq7UKKqgmQY14AZVCge5j60HbGyNeOuviYHwj40K0hSRK3s/TL7sWN9YwbM29ct3FGeJMHiQZ1gge0edQX75zHnrS3aukuI6ii+LugOfT5ClwTCaxRkECMW8YPYaTraucOPC2dPdSVsHeC9acKwzKDAzAGAJOp4gZjrwrQNoWw9q0DMFXGhjjbY8Rw9mlt917Z1789c5PxImqjoWTwz5zdhoC3y2or3RdkDMubpqOMRzmaU1ftNF4gaA8/AdTzjoKYt8cMLTW0BIXIdOP3p59JNLtlwHE5vPp7qmGvBPnLVTFkVflLWznynVTy4+PD30fb9bKcuUzIJHQePl5VSvhGCye8CTKxzHAn41KQHIYkgiJjSYkS0cTpSFjbucGValZRtGDNF2BtNktKVjvBSTJB0BOgH+tKqbW3uYtANuBoWn8zM0T3V2Mt/DwWYQEEiNRBmaTcVuy31hkRgwDlVBYSdSNYJ1mKvUAFB6T5S8H3hz5xZ+k3azZbGHE5QGusOpJKp7gG99Z+vePD/XKtb3y2Cj2beIJ1B7MjrJZlPmJI9fCko7Ethgc2XWdaUNgQAGOpQbOR5xaeyRxEVDpWiHYFq8AZBjpQLbO6BtrnQSOY5gUJNWjHae4S3ROoyIqsauYW+SwnjoR5j/AMV4mDJ5Vbv7Av21F022CSO9ppPCRMgHxpsMOomK2xnEaL+LL2rLNoYIkcwCYHpNQZtNK7xB7loEQcgJHmTHwg1GlJW/FLunz7sR32W87OueCWvTvCgPWjmyDGzr081ta/vUDJ40VR4RA19t6wv9HI/rI/bf/wCOj++4+0QUC+jcfbj9u5/IKO76D7VPL86nD+4fX/U5d/Eqb57jJiYuW4t3mIE/dfRiM8cDp7Q9ZrLrO77tcZHUjLx6Hloedb5ixrbH64/lesuu43LcyFdDrm85MVWu8K5HcV09rMdjdRQv7skHwj3VQW7cw7ypPj0PmDoac8VtBOBMHxodisIGEiCDzpeu8/mjNmmT8si2dvxiUOa1edWkmBwIOpUrGUieEjwpkwP0qo5jGWJ/5+HPZXB4ssww/wBRWe7QwBQysiqn1kNx0PXr5+PjTOytx1JrF6m4M1zEbewl4RZ2iqzplv28jDwzAV6djpYRcQt0XQMrB1AZZkR3p0E8yAKzvGbnYq3aS81tezcZlIuWzmEA90BpOhGgE007K3wW5btWbrnD3LaC33/7G6oEAXAR9mxHWVPUcaWaoLgoZV03tKzISwjH1H78TQdq7xfWrNkkQ65g/n3YI8CNaj2pciyfIUt7NAQta1VgRKkyAZ0ieWvjodD1Ydq/2ceVM6Y7iSYp7QoWlxt6PU925sIdh2vaAtLN2f3imgMDjoQTSjdccjOvwI0rScVZs4i4tm5YvhoCrdEgd0DXwFUMT9FxLZ1vASSSCungdOGnKuWgsciNaayumsLYcGINgHOo8as7WxMXmHl8hT3g9w1w6XbrvnZUYjSBwrJt5to5cVcHTL/KtB247mb7ksPgM2TEwLNongJ+Nq5VPCbTtBfbtn94VcxKzhrf+vuPSUNosoKl4nhAH5VWQjaJ8+ykscS9thcHduS5ttAgTrHlFUf6OwHW3/C34U4bMwFt8NbdkDMZEjTh5GpX2EoaDbmehn5msGutj1CrZYoxuifhdg2LkmyiORynJ/Ow+FWdl7Fs3GKsuWCR3ZbUSDxYUyby7KwyYJ2W2guJlOYp3gcwnj4UB3Zugt68vHWhCipvyw34q4fmM0DdrZAsW4DZgYiREATpxPWp7OxbasXKhnknMQJHMcBy99e2e9bUdoUMcis+eoNWrSkLBYvpxMSfOABQyNvAg9xY5My/bGzu32fdXSVzOpI0BQyPeCR61m2I2TdewrwAxWT8YitG2vijbwRI4G5B8pJ+Yj1pNubaLmMjCNCfuxSGpsZdoUSxo6gQxJ7lDYmyr0Dvjxkc+cRTHcswpVjMiorON00iuWuk86mWFnfmV0qVFxB1jYK2w9wAEiW9wn31XsS9pywOqspnUNmBjl+lHvFGs8jUSOYr1sH9YDLbDEgZoGpOTvBQPMfKmqizMMwLhUQgRd2kftX6A5R5AAfCKgQ6V1i7Do/2isrHWGUg9TxrkezRicnMwgwMCPOy7IGzcSeJP1Uj5ECl/kaYNj3Z2XiJ5HDBfLU/nQHLoaaHwiJ19t6w19Gx+2H7V3+UUa3xP26f650H+jQfajzun4CjG9v+8J6fOpq/3D6z1vf6Rm2ggXKzGAGknyDVl+P2NbF0XM5JUQF5E9SPw4U5b47Vy3BamAoBPmZ/D50l3cMWY3Ld3jpHEetMaq9ixUcATuk0yqu88kwVt3Zd0gPbXM06jqKiwWHuKYe06+IGnkadNn2gEWdSBV5boqd+LKrtIzHvwwzuBiuNjI66j4Up7xbsrbMrWl4q6vKlneC1nWa7p9Q+8c8QeopDJ1FrZe8tjsPquOsvetqZtOjZblqeOWdCDA0OmlS7SIKC01z6xZcH6tfPt22UA9lcnUDgCp0Ehl0qnf3XdzmLIgPAsePkBJofbU2naxcjKxAOvA/ddT6+oJq4hVvhMhvW6fFG3c26L/ZkOQ9oKHVuDIpIVlPGQGUQeQHlT7tW93VHVlHx1rNfo3UriLqkahQD5hwPSn/aN4zaHW4vzFGQYLT1j71UH5CaPY21aWAC7THjHlzqbF7fRFMpc/hgT5kxSPg9rdmSSJMaeFXDvQmWIg9CJFQk9otg7iM+kJ7gZl7a+8xay4CqoKkEkyYPlWR7Y3Wa9ee6t6yAx0BmdAB+FOGM3gLTqPlVW3vlcQZRYRgOeuvwrWm1TuTuz9oY0EjwRlw+81jsLcWsRknu3GQKrEZtBm48TpHKoBj8MZjPMQDltaHke6gJExpNRbkXydl2J5XQD5dsf+6kfZuMw4uXu17Ts+1uxBGeDl+6EInxn0q3ati8hsD0zJ9W1zt25M1TY15MoV7jHic0lQB5ZyABFEctsElO8OIPdYECObHWsp/2vs2Ue2ik22zEq3eJB0ysSOY411hPpJxFm7le2FUhe4wjunvKfVSIil11LZ5yR9o22g44IBjNv3j2NtlFtYRkbNK6lgRoB5QdKj3d2kvdHZgHSY6x5VDt7G2cXhDctWyb8qWHFyig6A8WAMaV3sPbOFw6BewzOAO+zZjw5LwpltZSiBiYoNJduKkcxj2/usMUbN8MPslAy92DBLQc3nESKqYNRhsQLjXrQ7lzuLM5nggQpIIWPSocPte5fJFi5aWZLLchVgxqIENM686GYvcu7bV7pxi3GVWKolg+cZh4UqNQ9qFkH3hhUiMFcztMcrWwhylD3iGEyTqKH7T2cly0VWAYOXhoeXDlyqnhb5IEmSI1iKsrm9K+eexy+WM+irrVRgCJ2CxJkq0hgSGHQijFhpFVdvotu7nMLmEmfDSqeE2mbjZLCNdfwGg8zVEqXG4THvQvBMMYjEBVMmi+5ezb1186J3BpmbRf8z5VY3e3BZouYoieOQaKvmedaZgbC20C20kAQMoAHv4VhSc4SJ36gAcRG+kDZq2dnEMc1x7qKCeUS3dHLQHWsuGorfN8d2WxuDNlSqXAQ6k6iRPdJ4gEGJFYnjN1sTaYpcQBhxGb5TxB5U4ynaDMaW5cEHuONlMuynAaROG5RHtGPGle5wNFrVq+cKLZtOD3PvIVIWddGn4UNfZd4jVAPNh+FG6UCerI5z5w59Gn9ov/AKtFN6T/AFq35r86p/R/s17VwFoiLnDxPjRDeDBu+JRlggFZ1HUUgiHf+s9awOceUo7/AOFzYnTmin3Ej8KScHhyhbsUcE8QW7o9Dw99aHvbKMl0jTKV9QZ+RNLt3GqwJAAmu6lmRyMdxvS+KkHykOHxxCiaspj5oSzwa7W4KTZAY4G4ly5LHjAqK8oymeWtcfWK4uYoqMw5a+dYQHMycQRhsOzXO8ncIOpGqjXWl3b9tO2ZAHLjKoIIgmBoQRMzp6U/YveC2ywFJblPAHr/AJU47pfRph0wpxOIthr9xS5LyRbVpIhVIMldTGuscqsaTcxLMMSVr2CoFHMVNg7H7AszcbrBzHECAIPjOY+tX9tXrQaxq8551GmgJYkjwFXMbZRXAtlCsD2C5HP/AIneB04cKAbyYZme0oiZYe0Oanr8zVCrkt6yU3QljDbVtXJAvKI6qw+YFRXtv2kOXNbf1pNubOKMVdSCNCIBj1ViKq3bQUzqD5H8qmt7N0+eCYRb3jNitr22PcRZPQzx9ajG1cWNEW4FHARwpa+uEH22Hr+dRHb7j+8f+P8AzotenVOpr3xmybiaYFbR9sXpjwFxWn3TQTYW7mPuPi2sMtsriboOZioJ0PdVRBEHjVPcPEYgYy6vaJFq3JHZ+1LhNP0TMGemladbxV0j7h8wfzomp1TJgMs0tNZbdUcj6zJ8VutjruJVcRauSzqrXAmkEgFiwGunM0M3qsucVeuMjqpchAykDKvdQCf1QK2HFbZdSFJWSQNEniJ5tqeHKg2+uEv3sBcCktBVmUCO4skwANY0PpSVdxsfgRshkGTEnZO+dy1A0y6CI5eBpj2tgBicE1yxbftXDNltrmYMfZiOC5hx5ZjWbW1jhTPu1t+5ZM5j4UwhFRPHE9YDcOTzHrcfYmKXFi69vsbZw+RwCMwcsrjQz3vaBMCBFPl7FSMkkg6a6kgaGevOs43d3qP1xDOlwMrD9kFl+RHrTR/SgyhpytxAPGJPz40tZqWfoYECdNtbk5iNtPYrYXENbOqHvWz1U8j4g6H0q7ZsiONEN9Cr27V1WBKNB11h+v7wFBsLiJqXevOZY0zZXBn7G7q28SyC4zQs6DnPKmHAbHsWEFuzbA8REjqc3XyobauUZ2ZeAWW8/M8h+yKKluUAJgbq/FuAhrZuAWFJXTiM0k+ZJmjaYpFETQbD7XB7p0nnNRXsWVbgvXrRVuFY3DqT2oZ2w0ZLV8NwmlnfvZAvW81tkW+vs5uBEiVaASBxgxX7G7wMLTZRDxofnHjQZMZmGaZnnW214VcDmap0LFsniQ4DZuRAt24bscgAi/LMfeKttftrwt248VB+dU7uKihO0toaQOfypL8Tc7cGVq9GucATnG70XDciylu2BoCqiSOZPmRoOlfv9pLumeCf0h3T+RqutgSTHGh+0rWZrdlfavNlkclHtn3aetU0sJ7lFtPp6aiSvUO4/a5xllwIFtfvmdXHAIB4nVuGvOlTDXE51oI2SgtqiiAoCgDoKUdq7jXJa5YaNdQdVM8NOunKl31aXtg8SSmUH8ShdCnhVR9OdctsbGD+7RvFWj5ivw2Niz/c+9xXlCj8w+83uz8jPRe8a7F0V1Z3UxjfcRfNifkKIYXcW4T9pdHkoj48a7vrU53CcJJ6E/bv4BS/aupZF4CCQzjke6dBIMR0FabhbzPhSyNdSFZgba53BJPsIQJYBQcpH3jpSzs/aeGwa/VlTtrhM9kIYAnm5aQnzots/YjFSWbIGB7tt8qoDyBHeJHIzyq/p9rVg9eshaimx7M/KLmPxbNdzXHuXGAAzXLXYuYEANbgZY+OlAdoHNftDJaY945bmiHQiHM6LrrTdtPYKjhfe43W4c5Pm4M+8UoYu0BikVzZEK0i8w7Ll/aFTMH05V2sEZmLq2QDMVd6sJkukC1btjQxYvF04cjNL7uw53B+9Ipk3rw6i6Yt4aImbDyhgcR51oOztk4TC2bQtWkN7s0LvcVXlmEsBnBK69KXssWsZaYrrZ+pja4s/pt6qDUwDfpr/wC0fyrXsRtzJOZ1XyYKPhAqm29g/wCMv/uf/wBUBrufhMZFB/5CAth482ceWGJwlwXbLG4wdlB74YqMyj7QnULwrScJiRibSNbcgEgzzjX8/ga+cBe7+bhrPxmt+s43s7tph7FwKh6SRCH3wP3qF7RHKmd0XGQJax2Ks4QAsdSQATqSTw9dOXSr2D29btsjMGdStzRVzEewNRyGpFK4bt9pAnVbFprgH61xhbT1CKxqjvbt+/hCDh7jWmdwSVjUZWzAyOE5T6UnpcixPr/4Ri85Rsxe3k2clq+5sybLMSk6FQdcrcdQdPGqCPFFLv0j466Dad1vKeKPZR83uWZ8ap4LY+IvEhcPc04mMo//ACER5TVd1X5kRemw8ACcYXaLLftFJzBpgc44j1EinKzto3lUMVFwC3IB7k3QWtqpPFssaUD2PuRcN0tfm3KkKJyuDyYRMRx86N3NwMyFRfUSxf2TxMKI10y21CA8szGk2ekHbujBW08gQrisMvYure2VMAcFPEesiqGytm3XAOQgHm2g/OiWF2ccMuUs9xQTlZmzFRyUmATHXWiH1upN9wztlClGAzOMPgAvEyanNyBVK9jfGoWxlJE5jW3zl1sTFQYzaxlT6flQ67iqoYrE6Vtc4xPFR3GT67mFCBjcrMs6Tp66/jXC4oQKB7Ux8XB4gj3QfxrddZY4nCQBC2K2j48KEWMXnYsTpwHj5UF2htQmFHFtPTnVnBYwpqBP4VRro2D6xvSEEk+UabLEiT3RVbZ15W2mq/8AKhPEgkuB48D6Ux4D6P7l1Fe/fyyActsTE/rHT3CrZ+izDZlYviMysGVg4UgjmIWtEqAQT2InrNdS64Q5OfLiX+zEV69r7ICfaYt6Duj8T60SfZyKsnMYHM8Y8hxP41YwyqoAZASoAnT14+M1OWrGeZLbUZwQIups8sdFLelW7Owbh+6F8zFM1vECNOVdtcrY06/OCbW2HgAQEm7R++49B+dK2/WzrqG2lq4UtupzsPbJB9kH7ogzI1p/a+JiaB744fNh8w+4wPkDofnTFSIhyBN6e5muUWHgmZvgcB2QhIXy4nxJOpPjXV1z+kauTVbFOApJ4ATTnvGJxPsFVFHXAgfHX2Zks2yQ9w8R91ebeB6Voex0t27a28ilVEaqD5kk8SaQd3MEWvm8/FlBA6AzA90U92G0pfV6hq3CIeB36yDZjUMXbr5ekTvpC3TicRZt2+yjvqqkMvVuJlfERHSk3H733rjMGjRFSRppEA9JjnWzm7FZXvxu32GI7W2v2V1YA07jrBI14aSR61Q01q6jwv3I+ppNPiTqKFrBO2qrc/hJHvOlWlwFyOK+pH/dUTID/aXWP7IzR4SxAojawwgRqOsr+APzqlsEmbjD+1PokCybWJtt+qQZ9Csj3xRLZN1ypwt0/wBmNCOIgrpPODBHlTZhbon2WIgjpHDx10mlrFrl2i/LNr09pZ+a1P8AaGx6cr8pW9mKdzq3l+0lwO0+zxWK1UEiyok9AxMer1FvVhhcbDu2QqgzMHMBpER49dKC7VP9ZvfufyCn/d4YdlUYnQZFAJEgQTPzFT9On9RDnsD9o5qUCUiwdkn94m4feVbZi2lq34qoSf3oFWL299wHvaE8IINalY3HwN3UQ4/VYfGNRWb787qLhcWQFizcE2+YEABl15g6/vU3fpUA3dwOn1pdtmAJWtby5yA0zxmjmG2ppJpHwGw2+sAhw1mDJOhHh50w7TvhYKnThUu+tNwCSmjMQciGru1YHhQy3tcDMs8DS3tDbJCyATMgf+aH4bFNJZjqa0ukJGTBm5c4EcG2j41z/SNLf1zxrltoDqPfWhpDPe/EPXsf41TxO0hHGgh2kDMGYqncxhY6aRTKaPzgW1QjX/SYCjWl3bW05ZY6/hUmFwLXBLNC84En0o+9y1hcOHUDMxy254l/0j+yNT6DnTdOjCnJi12pyuBE3CsTckgiBpPjRuyZFCbj/aa68OPWBNF8BhDdU5eI5Vi7uWPZ2fd+s1PdS7c+q2Srn2eE+Y5yKNjG3uoPmo/CgO5oK4W2jcVkR+8at4rajqzqqzlA1jwBk++AKltnJxJlteXIxL2J2y6iXNsdJBk+QnXWpBjLrcCvoo/Emg64C7dnMcgaCTGpgKQADwAM6GPWjWDwoRQo5RrzMQJPurEC1aLJPrFxNWYn4+7SKI4W8WXMSdeR5Uvtjyb7JpCkAafqgn4n4Ucw5ECinuDsTCg4knayeFcY60Llq4hESjD4aVYW31Jrw14cGLZ5BEymdKGbYOYJbHG46p6E974Ud21hOyv3E5ZpHk2o+celL764zDiIgXX9yhR/NTSNg7vLM+x1Fm7Tbh88f5hG24XEOBwAWPLWmHDPoKVe2/rDnwX8aKDa4UakVKsBMQHHEOM4qs6I/ddUcTMXBmWdQCwGsCZ0IoZb2wGMDXyqwtz0oumco4gLl3KRLd/6FkyOwdDcJkKtoKg1BgG4XaOPOul+iJQB3rvAc7fqNF5cK0XZN/PZtt1RfkKuTX1XvDPlsYmSYHBKrBc4ZgGi2kvEmdSrQIjgSPGgO28Bca/mtnKQsSzCRqdZjKPaiKK7AxuLvdqFtDAd2UPZhi5nWQxHAa6AamrN7CC5aNnFXvrKk5swbI4PhliV8DPGvn7tWqZUmWtP7xW3qIjXtnMrM12/aLNGrXFJ00AhB+FF7W9eDTuvdBgRojHUcR7NOGA2Faykqto6RnVQlwDkDpr79aA7c3CsPPaMwDKQjAQtpuIIRYBBjWffQqtdV7wF88Q9zPYmwY4g1t+cHmDW7j226qhX/qbh6aVdxu8d3G2GtN9vbJENAZ7ZHBlKkHr105Ut3/opIV2F+AoBU3LZRXnXQ5ifWKWMVhMRgnElkPFXRu6w6gqYIqyl1N5wrcyWyunJEe72HK2bdmwGzTwKxmn7xPLr4VYwGxECHti1xuWSCFjwPtHz91J2C+kLELpcC3R1Iyt/Ev5UTsb82mjih1MPwk8e8mvTlQTpCPhOf3jLa0uMHiM9+59YVbRbDXwplbdxOycEaaRljTpxqltHAgCGwlq0R+iDDDqCDy8KH4jerDupF1AxjutIYA66gjVajuPiOzHZ3XFojRbrKR4ZS2usiOFYG4cNxM7geoL2laQgwCvSDp8aX7xYeNMN/FXgIa2pA4GInrqDBoW7CZiD4Gm0xBsfKUsE+pHgD7qJ4eyoIZ+GnCubahuk9ad90/o9OLRn7RraAlRGpZhEmJAgfOjEqgy08vE72Bss3z9h3xI0mMsdRxApI3qx4vYzswJtWj2SkTBCk5m9W+EVqOG3BvYRy6P2gAkGMjacQwBhp6g+dZBtPDI2Mum0gFnOxVZkBdeczE8PStpYtgysBdmeWxDxyBIoxg8W1hww4c+hobs/CszOqKSM4ygCSTJAA5nQ01WNlm6pQ22zp7cCSo0OoHmOFT7uDgz6X2ewNec4jNu1tR2LXwR2AyqRzDRLeY1Hu8adrSCc2kxxjWPP/XGk3dTZzWsJeR1I+0LDMpEiE1g8tDRrZO0P6vr7Vsm3/CQFnzVlNR7MB2gNQNzE/We7x71JhULMdAQJAkknko61PsXbwuhSwZc0RmUoZPIg/PhSfbwn1valu23et4ZO1YHgXb2QfeD6GmzeG2SmYHvCYPiAWU+jAUMrtRXOcnn6YPUVByxX5QpsCwly21xoOa5cMnwYqI8NKMi0FgLQjZeKDgRAWAQAIAB1/GrmJ2ratqWd0UDmzBR7yaYPkICwMTL5NflWlLG/SdgLQJN4OeltS/xGnxpT2l9OJYEYawF/WuHMf4Rp7zRVqdvlBipycAQt9I028QjDQPb4+KmPkwpNwuLnFqTGll9essv5UD2vv3fxTA37mbLMAAACYmIHgKh2Vi2e+cgLEpAHmR7qZ90Qpz5S2t4GnWvOSCP3jdg9nm9dd2aE0GnElePkKY8HgrKRCLPU6n3mh2zNmMFUExHT40WTAL4+8/nUeyzJxmbAlwXljQCor0EcqjfBLyJU+cj1B/Cqt9mXjqOorlZKnMywGI07J3gjD9iHVLiAgMwkcTykTx/yNA7u2McCft3/AHQuX004UuY3HRcWDGYH4f8AmrzbanXSqTe0LKjjAIiC6ZASYx4ghStxDbHuAM8QYFB8XsjCljdhkVTqbTmUbnnWSuXxihGMsECWRsrcdQn7IInIx9B50PBe2xNpT0IDZHykcSraNr0keVJJoXXpo4alC5zG65gkVgQ7oHjLdDCGjkYAAnx48qt4k5QEDIxfSCC2kcSATp56Ur4G9iBaa21nLbYABIZvMjIdJrx7d15thH01yj7PT3zHjIoY0LMcEzAVm6MPY7aViyoN1kdzpljjPIAk/KkjfDauHuoUOGCsoOVsuXKf3Y5xyqa7sk2Tmc20k6hHD3Y8CSTPrU+0sUtxES2uRLfAtBbXiTOnD5U/RoRWwYEk/aZuTCE4zMtuWiCRoY6VAa2Gz9FwuILneuTqlyAEI4QwSCpkTMH140rbxbv4ewCrG4bx5L9osjxhY95NWRbzjBkb8MSM5H3ibZulfLpTPsHex7admXuZR7AzEgRrlAJAA8aX7uBI1bueDH8ONWNm7PFxoB01kxxjkBz6V21VYeKCQkHiH7+8j3WyFEgkyxRc+nioB056kGqlzCMzZUUseQUST7qNbP2TZyjMXDSBlytEcSYCEx58fjTRsbAWbl1e92a8D2ZyhgCNGECASY5njSJvSv4RGghPcRcLu7fa6tpbbdo0Qp7p1MTqeFb3uxsD6nhUslizAks0cWbUx4cvIVNs7ZdlYZMOkgCHgFtOrNqffRcAcedAtvNgxAsx6la9JHCaU9pbh4K9cN25hrbOeJgrJ6kKQCfGnN8Qi+04HrVDF7ZtIIEMePQDxJOgFA3MvRxNIc8bczFtvYU7PxeI7Jci5lezzCAhZKT0ZiPCBRLZu12snG4hQC6myongWcCT7gTR7fTa+FvWsrMl17csUXiwgyqnjoSDHPL1pEu7ZtNh8QocF3vW2Agjuoup4dSR10prPvFyRKelIA2ERrwO+zXiDe9kgoTHsnQiY5d6J8qkwxIu3V+64tvP6wzWz7wqn0pb+rKuDsupBLtcYwQY9gLMc4WmYXYTN0XN7hNS9Z4Tx8+P2lCypAodOOZz9HtvN9cxJ/vMQyKf1bQj5tTBtZ5tE8dQfjH40hbo7VRMJbRiQZZjPAliSTTi10NhRGoMAfxV29j7xlI4HH2iC0sihm+cz29vXeuHs+0IUd1QpyggaCY9rQc6KYHbCraFm8uZSIYHgZ4+vjVbYOBS1isYxANq1nUZhIIk9eOix61T2dtC2yMxALjVRxAmflVCxQRwJSRlIIx1LmK3BW6obDMdfuudI8Gj5++gt/cHF2GzhFurzFtgxjnoYPwo9Y31CAqT6VPgtuvcYBAY5nWB76wt1yfEOIq4VjkRA/2cuXboW0CVbmfudQ3QjpWk7vbuJh0gDU+0x4k/65Uct314wNePiep61M1wRpS2q1TuNvQnq6EViw7kapXLXIry5cqnicTU/BjE7vYuKq3doaRVLE4ugu09phEZjwFO6eokwFrhRmd7V7Ysj27bMgLKxHI6VymMMD8x+dT7rfSBZt2UtX0YcSXHeBLEmSOI4gelM67Y2ewzdra111/zFVX0wbgjqSRqT2J5ir+D7iu7XCTqGYmAfKFrh9kiA1qDb/4Lz3QfvAxoOPSiG51rC4vtDk7O4oBgEERwzLpy5z7qpYvaGFWXW6E10yxmMSASgkE/w1pip4AMbpvZiRn/AFOm2S+n2jIpGgDlp8FkgR6k1W/2euXLnZKS7wSZBEDlJaqV/feA2QZj+me6CPETqfMkUc+i/bD4m/eYuCttQMq6IC5PIaTCn31kIVG4zbas15wRmU8D9GV29bdrlw4eCQO7mYxp1gA6aik7GbL+rzauXNUfvZlj17x70xz5GvoRxOhOlZr9KP0dtjDbvWyA6Aq/LMvEN5rrPgfCjU3bTz1J11z3Elu4j4/6S2FsWkdmUCMqDIp8+bGl27tLFYgwPs1PD7o18TqT5U4YTcq3Ze2gRi5BMsNCYMBWnLyMa8uVMmB2SSD2tt5BzKWghQBEMDoBx5muWa//AIiCWkkczP8AA7hAqLl65qxEL11jvGdNfGmfZWweyB7NFTSW5sCZIgRMgctdNfCmW3ZIIa4+RY9jsm1Hte1qOB4GI8Kkx2Nbgq8IBJIyyBMKIlo+dT7LrG7jVVIJ4lKxhRbUF0IJPIgkkQQV1GVeGmnOqD4O41xrkA5mAAGmVJliBPHwmrVoqTmuMMo/SJ8tT08qYre6ztqGVZAMaiBQyRWcse/OWFWrT9t2O/8AUoptJF0GIxSDoysw/wCmRV6zttjouNtHwYBT8wa8v7p3wO6Ub1/Oqz7rYkiDbBHQFdfjQ9mRkMR/n+IIih+feL+uP9S1ca4NX7w6gXIPqFahONe27hjGgiGzGJ4/d8tPCvf9lrtvUL2PiLnZ/wApipLIy5hiL1u+sd0Bc1wN/iLAI8xQsAdPn9Of5mdiZx8X/WBLuMsrcE3cpUEQF01jQ6SdNNf86rO1m8ArJbdiIOokR0YLPLmTVixuyLrswYcZgnX3SKv3d1HVCbVsMwiBmgz8V00re8A7fnOWItbERbxmyLVoZrQdSxIKsdBHSdfjyozjHjBu3/JP8n+VUNp4d0Ve0JB0JQiSpkgiSNBw0qntPeZBh3sG3czG3lVgsqSR1Go91Esra0pjnmHLZ02fWD9npFpP2R8RNO+MxHZYAkGCo49CI/Gk/DW+6g/VUfAU+XNli/Ye285CWmOOgB0jnpWtSwNoBjGr8FaA/LESt2r4a1ikOrONJPGQR89PWgex2UNcUqVYRodCOunnVu1u/dFxjh7hGTiLkAxpJMcuGpFSfXbzSl+2mXjmUyD5kagaTTpwQSJNN5LnHRl7A4q2muVZ8QKvW9sZyQselDMI9gDW0pI6yamO004KqqPDSkXUnoGHU48oYw92BxJ86sYbGd3yMUGt4sVCm0IzeLGhNUWE2GAMN3sZ40OxWNobf2h40Nu47MYGpPADUmi1aYmCsuAl/EYukzbm1e1fIp7oPvNFdp4xBZud4i5oAsERrqZilzZuCe45ygsQCxAqzp6QgyZG1V5c7RLZavO0rhgQYIg+70PSuSacHMQhfZO8l7DuzhxbLI9s82yvocoB0Pjyqnd29ytrPidT7q8wGyFYIzEkMwUjz8afdm7EtIjdmuUroWOpMGPAilLbUr+UYQMRwZn9vDXrzDOSAeug4xAHnpW8fRVu39SwjmCWuPmPkoygaeM11u1u5bLKSWPdzwYI46DUEgTJ0POmu8BbthFEKBlFJ2Xlx9IUIAfOWg+eI+FWmw8jxqOxbCqsdBVq1Ql5MG7Y6idj93XDMEVWztoXAy25I8jAHITOlR7Uwi2OztxKEHur3Z4FiwEydCfM053rUkVUxeCVs06iue6HMIt2SMzNsXiVVQoZkmVQklpIEkONGVuEwefjQe7tK0bbW7zXD2pB7TJpmUCJAY6cB3Z4UzWsCFvspLNoCTprygiDPCZ40J3k2XaZlthFEAMCOQIMqAdBy1oRZc7TGVz2IvbS3nw5Q2mBEQM1twZC/tDSYBqPDbzpyx2LHm/5TQ7e3dqzad1UN3Qpktxza8OXSgLbuLoQxAImIn4zVKvaUwDx9QDDNqTu8SA/qZotjeThGOvHzux8wKO4bed2ABdbg8SD8RrWF4nC5HKgmoy7K0Bj762dPu6P+Joa2kcNUPvPoNsZbuDvCD5k/wA01Wu4YHgZ91YVY29fT2brj1NE7O/uMtxF3N+0AfmKXbRuOjCV+0qE+EETXltlTIJB6inDYbm5aViOo4dPlWA4f6T8T95bbekfKtU2Bv3GEtnseCjg/Pj+gaR1OnZQCRPavUJeg2dxh3nwFlrRe4JKkZY0JJ4KOoPSky1sC0f7S09t4LFUbgvIkCQJ0ER11q5ituX76274dFVmZRaNtXCxrmLHUnyirf8ASmIEg3EA0AyWlTjEySSTM+FAwyDgxamyyv4TB2F3ctKyllu+0IBYCY6yi6aDgTxpgG20t2yEVLbE6Fmz6mBwHMg6a86XcT9q6q7XGMgSzkxPQAAD5cNKJvsZUhVgAxMrJOsddNTMiDpXGYE5PcLY72/GcwLjbGGnvm5GikSQQWE8eM9Rxofid3LeXQuQSyrcEBUC2u1Vr0qS2sjiugY8RTCsLfykBi8QTPdjTu61Ju7glN27ZuTctoxAUmAcwAhv0gMogGmKHCtkwFm4r4YivsS0ovObeKIsu9vs84DXClzD2+0U9n3VIvnuwYIXUyaksbFRLxAl0QTOUFXbtcRZ10giLUgdQelGbGzWuYi8Ld17SgZIlmIVGVwqtmBUEqNBpEip8Fu7aEqQSFUkLmYIGMSwQNAPlxp86moc4i+23rMBXdiC3Zzt232a3Q6i4Jz2xYgF2shRrdMhc40ENPH9tDYVqz2hLX3W0ShALLnIu4e2GzvYCrIvMSq5/uQxBpnxu5+ZkcXSICjKwLrA5AFtBpwq/e3ZtsiuWaVXIADK8QZh82g/RmJAPKs/iax+Wd22dbokYfdi091Fm8Lb3Owk3O9n7a7aDAJZYkstosFgKIaXAiosNu7ZuJZW4G1CnMo7OWe1s0qHdLTZYN18pKxmYZmBYsWy9u/ba6VEoCuVshKluLHUGAC3e4cedU7m5SW7bvau3UKzrnYkg5UIzBgQCAv8I6UZNUhIGJ73LEHLRFXZXaWmW8MRdbtDaWMs24R37R2KnOmh+8BCXDOmlrDbqWEa42XEgW3uWcvaBWcpewtrtA3Z91SMQxKwYKjvHWljbl97Vx7auwU5lYBiAyhiApE6qMvDhqa0vcDYSXMHbv3S1244KguxOREYhUWTooKz506x4iIGWgXaO69skD7VtLgl2Babdx7cyFGjBQcusGdTQV91xJ77+4Vp2I2WigwI/wBT89aDXMCsmlSWzwY0FGO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1119</TotalTime>
  <Words>1689</Words>
  <Application>Microsoft Office PowerPoint</Application>
  <PresentationFormat>On-screen Show (4:3)</PresentationFormat>
  <Paragraphs>207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Ayurvedic Treatment for Liver Cirrhosis</dc:title>
  <dc:creator>Dr Vikram Chauhan</dc:creator>
  <cp:keywords>Ayurvedic Treatment, Liver Cirrhosis</cp:keywords>
  <cp:lastModifiedBy>NeerajSharma</cp:lastModifiedBy>
  <cp:revision>174</cp:revision>
  <dcterms:created xsi:type="dcterms:W3CDTF">2012-10-27T05:20:50Z</dcterms:created>
  <dcterms:modified xsi:type="dcterms:W3CDTF">2012-12-04T05:26:17Z</dcterms:modified>
  <cp:category>Health</cp:category>
</cp:coreProperties>
</file>